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yne" panose="020B0604020202020204" charset="0"/>
      <p:regular r:id="rId13"/>
    </p:embeddedFont>
    <p:embeddedFont>
      <p:font typeface="Syne Extra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396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6850"/>
            <a:ext cx="7556421" cy="2466499"/>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Stock Price Prediction Using LSTM Networks</a:t>
            </a:r>
            <a:endParaRPr lang="en-US" sz="4450" dirty="0"/>
          </a:p>
        </p:txBody>
      </p:sp>
      <p:sp>
        <p:nvSpPr>
          <p:cNvPr id="4" name="Text 1"/>
          <p:cNvSpPr/>
          <p:nvPr/>
        </p:nvSpPr>
        <p:spPr>
          <a:xfrm>
            <a:off x="6280190" y="393334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This presentation outlines a project focused on leveraging Long Short-Term Memory (LSTM) neural networks to forecast stock prices. By analyzing historical market data, the project aims to predict future closing prices with enhanced accuracy. This approach can potentially provide valuable insights for investors and financial analysts, aiding in more informed decision-making.</a:t>
            </a:r>
            <a:endParaRPr lang="en-US" sz="1750" dirty="0"/>
          </a:p>
        </p:txBody>
      </p:sp>
      <p:sp>
        <p:nvSpPr>
          <p:cNvPr id="7" name="Text 3"/>
          <p:cNvSpPr/>
          <p:nvPr/>
        </p:nvSpPr>
        <p:spPr>
          <a:xfrm>
            <a:off x="6756440" y="6365915"/>
            <a:ext cx="3270171" cy="396835"/>
          </a:xfrm>
          <a:prstGeom prst="rect">
            <a:avLst/>
          </a:prstGeom>
          <a:noFill/>
          <a:ln/>
        </p:spPr>
        <p:txBody>
          <a:bodyPr wrap="none" lIns="0" tIns="0" rIns="0" bIns="0" rtlCol="0" anchor="t"/>
          <a:lstStyle/>
          <a:p>
            <a:pPr marL="0" indent="0" algn="l">
              <a:lnSpc>
                <a:spcPts val="3100"/>
              </a:lnSpc>
              <a:buNone/>
            </a:pPr>
            <a:r>
              <a:rPr lang="en-US" sz="2200" b="1" dirty="0">
                <a:solidFill>
                  <a:srgbClr val="D7E5D8"/>
                </a:solidFill>
                <a:latin typeface="Syne Bold" pitchFamily="34" charset="0"/>
                <a:ea typeface="Syne Bold" pitchFamily="34" charset="-122"/>
                <a:cs typeface="Syne Bold" pitchFamily="34" charset="-120"/>
              </a:rPr>
              <a:t>by-  Saurabh , Lokesh Kumar Pal</a:t>
            </a:r>
            <a:endParaRPr lang="en-US" sz="2200" dirty="0"/>
          </a:p>
        </p:txBody>
      </p:sp>
      <p:sp>
        <p:nvSpPr>
          <p:cNvPr id="11" name="Rectangle 10">
            <a:extLst>
              <a:ext uri="{FF2B5EF4-FFF2-40B4-BE49-F238E27FC236}">
                <a16:creationId xmlns:a16="http://schemas.microsoft.com/office/drawing/2014/main" id="{A63225FC-173A-4A8C-FF45-A013D825B75C}"/>
              </a:ext>
            </a:extLst>
          </p:cNvPr>
          <p:cNvSpPr/>
          <p:nvPr/>
        </p:nvSpPr>
        <p:spPr>
          <a:xfrm>
            <a:off x="0" y="7716645"/>
            <a:ext cx="14630400" cy="51295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997"/>
            <a:ext cx="14630400" cy="2565202"/>
          </a:xfrm>
          <a:prstGeom prst="rect">
            <a:avLst/>
          </a:prstGeom>
        </p:spPr>
      </p:pic>
      <p:sp>
        <p:nvSpPr>
          <p:cNvPr id="3" name="Text 0"/>
          <p:cNvSpPr/>
          <p:nvPr/>
        </p:nvSpPr>
        <p:spPr>
          <a:xfrm>
            <a:off x="718185" y="3227308"/>
            <a:ext cx="5130522" cy="641271"/>
          </a:xfrm>
          <a:prstGeom prst="rect">
            <a:avLst/>
          </a:prstGeom>
          <a:noFill/>
          <a:ln/>
        </p:spPr>
        <p:txBody>
          <a:bodyPr wrap="none" lIns="0" tIns="0" rIns="0" bIns="0" rtlCol="0" anchor="t"/>
          <a:lstStyle/>
          <a:p>
            <a:pPr marL="0" indent="0" algn="l">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Conclusion</a:t>
            </a:r>
            <a:endParaRPr lang="en-US" sz="4000" dirty="0"/>
          </a:p>
        </p:txBody>
      </p:sp>
      <p:sp>
        <p:nvSpPr>
          <p:cNvPr id="4" name="Shape 1"/>
          <p:cNvSpPr/>
          <p:nvPr/>
        </p:nvSpPr>
        <p:spPr>
          <a:xfrm>
            <a:off x="718185" y="4176355"/>
            <a:ext cx="4261247" cy="2175034"/>
          </a:xfrm>
          <a:prstGeom prst="roundRect">
            <a:avLst>
              <a:gd name="adj" fmla="val 3963"/>
            </a:avLst>
          </a:prstGeom>
          <a:solidFill>
            <a:srgbClr val="547808"/>
          </a:solidFill>
          <a:ln w="7620">
            <a:solidFill>
              <a:srgbClr val="6D9121"/>
            </a:solidFill>
            <a:prstDash val="solid"/>
          </a:ln>
        </p:spPr>
      </p:sp>
      <p:sp>
        <p:nvSpPr>
          <p:cNvPr id="5" name="Text 2"/>
          <p:cNvSpPr/>
          <p:nvPr/>
        </p:nvSpPr>
        <p:spPr>
          <a:xfrm>
            <a:off x="930950" y="4389120"/>
            <a:ext cx="3835718" cy="641271"/>
          </a:xfrm>
          <a:prstGeom prst="rect">
            <a:avLst/>
          </a:prstGeom>
          <a:noFill/>
          <a:ln/>
        </p:spPr>
        <p:txBody>
          <a:bodyPr wrap="square" lIns="0" tIns="0" rIns="0" bIns="0" rtlCol="0" anchor="t"/>
          <a:lstStyle/>
          <a:p>
            <a:pPr marL="0" indent="0" algn="l">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LSTM Effectiveness</a:t>
            </a:r>
            <a:endParaRPr lang="en-US" sz="2000" dirty="0"/>
          </a:p>
        </p:txBody>
      </p:sp>
      <p:sp>
        <p:nvSpPr>
          <p:cNvPr id="6" name="Text 3"/>
          <p:cNvSpPr/>
          <p:nvPr/>
        </p:nvSpPr>
        <p:spPr>
          <a:xfrm>
            <a:off x="930950" y="5153501"/>
            <a:ext cx="3835718" cy="985123"/>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Syne" pitchFamily="34" charset="0"/>
                <a:ea typeface="Syne" pitchFamily="34" charset="-122"/>
                <a:cs typeface="Syne" pitchFamily="34" charset="-120"/>
              </a:rPr>
              <a:t>LSTM networks have proven effective for stock price prediction, capturing temporal dependencies in market data.</a:t>
            </a:r>
            <a:endParaRPr lang="en-US" sz="1600" dirty="0"/>
          </a:p>
        </p:txBody>
      </p:sp>
      <p:sp>
        <p:nvSpPr>
          <p:cNvPr id="7" name="Shape 4"/>
          <p:cNvSpPr/>
          <p:nvPr/>
        </p:nvSpPr>
        <p:spPr>
          <a:xfrm>
            <a:off x="5184577" y="4176355"/>
            <a:ext cx="4261247" cy="2175034"/>
          </a:xfrm>
          <a:prstGeom prst="roundRect">
            <a:avLst>
              <a:gd name="adj" fmla="val 3963"/>
            </a:avLst>
          </a:prstGeom>
          <a:solidFill>
            <a:srgbClr val="547808"/>
          </a:solidFill>
          <a:ln w="7620">
            <a:solidFill>
              <a:srgbClr val="6D9121"/>
            </a:solidFill>
            <a:prstDash val="solid"/>
          </a:ln>
        </p:spPr>
      </p:sp>
      <p:sp>
        <p:nvSpPr>
          <p:cNvPr id="8" name="Text 5"/>
          <p:cNvSpPr/>
          <p:nvPr/>
        </p:nvSpPr>
        <p:spPr>
          <a:xfrm>
            <a:off x="5397341" y="4389120"/>
            <a:ext cx="3109913" cy="320635"/>
          </a:xfrm>
          <a:prstGeom prst="rect">
            <a:avLst/>
          </a:prstGeom>
          <a:noFill/>
          <a:ln/>
        </p:spPr>
        <p:txBody>
          <a:bodyPr wrap="none" lIns="0" tIns="0" rIns="0" bIns="0" rtlCol="0" anchor="t"/>
          <a:lstStyle/>
          <a:p>
            <a:pPr marL="0" indent="0" algn="l">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Critical Factors</a:t>
            </a:r>
            <a:endParaRPr lang="en-US" sz="2000" dirty="0"/>
          </a:p>
        </p:txBody>
      </p:sp>
      <p:sp>
        <p:nvSpPr>
          <p:cNvPr id="9" name="Text 6"/>
          <p:cNvSpPr/>
          <p:nvPr/>
        </p:nvSpPr>
        <p:spPr>
          <a:xfrm>
            <a:off x="5397341" y="4832866"/>
            <a:ext cx="3835718" cy="985123"/>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Syne" pitchFamily="34" charset="0"/>
                <a:ea typeface="Syne" pitchFamily="34" charset="-122"/>
                <a:cs typeface="Syne" pitchFamily="34" charset="-120"/>
              </a:rPr>
              <a:t>Data preprocessing and model architecture are critical for achieving optimal performance.</a:t>
            </a:r>
            <a:endParaRPr lang="en-US" sz="1600" dirty="0"/>
          </a:p>
        </p:txBody>
      </p:sp>
      <p:sp>
        <p:nvSpPr>
          <p:cNvPr id="10" name="Shape 7"/>
          <p:cNvSpPr/>
          <p:nvPr/>
        </p:nvSpPr>
        <p:spPr>
          <a:xfrm>
            <a:off x="9650968" y="4176355"/>
            <a:ext cx="4261247" cy="2175034"/>
          </a:xfrm>
          <a:prstGeom prst="roundRect">
            <a:avLst>
              <a:gd name="adj" fmla="val 3963"/>
            </a:avLst>
          </a:prstGeom>
          <a:solidFill>
            <a:srgbClr val="547808"/>
          </a:solidFill>
          <a:ln w="7620">
            <a:solidFill>
              <a:srgbClr val="6D9121"/>
            </a:solidFill>
            <a:prstDash val="solid"/>
          </a:ln>
        </p:spPr>
      </p:sp>
      <p:sp>
        <p:nvSpPr>
          <p:cNvPr id="11" name="Text 8"/>
          <p:cNvSpPr/>
          <p:nvPr/>
        </p:nvSpPr>
        <p:spPr>
          <a:xfrm>
            <a:off x="9863733" y="4389120"/>
            <a:ext cx="3835718" cy="641271"/>
          </a:xfrm>
          <a:prstGeom prst="rect">
            <a:avLst/>
          </a:prstGeom>
          <a:noFill/>
          <a:ln/>
        </p:spPr>
        <p:txBody>
          <a:bodyPr wrap="square" lIns="0" tIns="0" rIns="0" bIns="0" rtlCol="0" anchor="t"/>
          <a:lstStyle/>
          <a:p>
            <a:pPr marL="0" indent="0" algn="l">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Future Improvements</a:t>
            </a:r>
            <a:endParaRPr lang="en-US" sz="2000" dirty="0"/>
          </a:p>
        </p:txBody>
      </p:sp>
      <p:sp>
        <p:nvSpPr>
          <p:cNvPr id="12" name="Text 9"/>
          <p:cNvSpPr/>
          <p:nvPr/>
        </p:nvSpPr>
        <p:spPr>
          <a:xfrm>
            <a:off x="9863733" y="5153501"/>
            <a:ext cx="3835718" cy="985123"/>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Syne" pitchFamily="34" charset="0"/>
                <a:ea typeface="Syne" pitchFamily="34" charset="-122"/>
                <a:cs typeface="Syne" pitchFamily="34" charset="-120"/>
              </a:rPr>
              <a:t>Future enhancements, such as sentiment analysis and advanced architectures, can further improve accuracy.</a:t>
            </a:r>
            <a:endParaRPr lang="en-US" sz="1600" dirty="0"/>
          </a:p>
        </p:txBody>
      </p:sp>
      <p:sp>
        <p:nvSpPr>
          <p:cNvPr id="13" name="Text 10"/>
          <p:cNvSpPr/>
          <p:nvPr/>
        </p:nvSpPr>
        <p:spPr>
          <a:xfrm>
            <a:off x="718185" y="6582251"/>
            <a:ext cx="13194030" cy="985123"/>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In summary, this project demonstrates the potential of LSTM networks for stock price prediction. While challenges remain, the results highlight the effectiveness of this approach and provide a solid foundation for future research and development in financial forecasting. By leveraging LSTM networks and continually refining our methods, we can create more accurate and reliable tools for investors and financial analysts.</a:t>
            </a:r>
            <a:endParaRPr lang="en-US" sz="1600" dirty="0"/>
          </a:p>
        </p:txBody>
      </p:sp>
      <p:sp>
        <p:nvSpPr>
          <p:cNvPr id="14" name="Rectangle 13">
            <a:extLst>
              <a:ext uri="{FF2B5EF4-FFF2-40B4-BE49-F238E27FC236}">
                <a16:creationId xmlns:a16="http://schemas.microsoft.com/office/drawing/2014/main" id="{A8F08883-1B2D-8F01-2652-189783BF5DA5}"/>
              </a:ext>
            </a:extLst>
          </p:cNvPr>
          <p:cNvSpPr/>
          <p:nvPr/>
        </p:nvSpPr>
        <p:spPr>
          <a:xfrm>
            <a:off x="0" y="7761249"/>
            <a:ext cx="14630400" cy="46835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8424" y="1230392"/>
            <a:ext cx="7032427" cy="650319"/>
          </a:xfrm>
          <a:prstGeom prst="rect">
            <a:avLst/>
          </a:prstGeom>
          <a:noFill/>
          <a:ln/>
        </p:spPr>
        <p:txBody>
          <a:bodyPr wrap="none" lIns="0" tIns="0" rIns="0" bIns="0" rtlCol="0" anchor="t"/>
          <a:lstStyle/>
          <a:p>
            <a:pPr marL="0" indent="0" algn="l">
              <a:lnSpc>
                <a:spcPts val="5100"/>
              </a:lnSpc>
              <a:buNone/>
            </a:pPr>
            <a:r>
              <a:rPr lang="en-US" sz="4050" b="1" dirty="0">
                <a:solidFill>
                  <a:srgbClr val="F0F4F1"/>
                </a:solidFill>
                <a:latin typeface="Syne Extra Bold" pitchFamily="34" charset="0"/>
                <a:ea typeface="Syne Extra Bold" pitchFamily="34" charset="-122"/>
                <a:cs typeface="Syne Extra Bold" pitchFamily="34" charset="-120"/>
              </a:rPr>
              <a:t>Project Overview</a:t>
            </a:r>
            <a:endParaRPr lang="en-US" sz="4050" dirty="0"/>
          </a:p>
        </p:txBody>
      </p:sp>
      <p:sp>
        <p:nvSpPr>
          <p:cNvPr id="4" name="Shape 1"/>
          <p:cNvSpPr/>
          <p:nvPr/>
        </p:nvSpPr>
        <p:spPr>
          <a:xfrm>
            <a:off x="728424" y="2426970"/>
            <a:ext cx="468273" cy="468273"/>
          </a:xfrm>
          <a:prstGeom prst="roundRect">
            <a:avLst>
              <a:gd name="adj" fmla="val 18668"/>
            </a:avLst>
          </a:prstGeom>
          <a:solidFill>
            <a:srgbClr val="547808"/>
          </a:solidFill>
          <a:ln w="7620">
            <a:solidFill>
              <a:srgbClr val="6D9121"/>
            </a:solidFill>
            <a:prstDash val="solid"/>
          </a:ln>
        </p:spPr>
      </p:sp>
      <p:pic>
        <p:nvPicPr>
          <p:cNvPr id="5" name="Image 1" descr="preencoded.png"/>
          <p:cNvPicPr>
            <a:picLocks noChangeAspect="1"/>
          </p:cNvPicPr>
          <p:nvPr/>
        </p:nvPicPr>
        <p:blipFill>
          <a:blip r:embed="rId4"/>
          <a:stretch>
            <a:fillRect/>
          </a:stretch>
        </p:blipFill>
        <p:spPr>
          <a:xfrm>
            <a:off x="806410" y="2465963"/>
            <a:ext cx="312182" cy="390168"/>
          </a:xfrm>
          <a:prstGeom prst="rect">
            <a:avLst/>
          </a:prstGeom>
        </p:spPr>
      </p:pic>
      <p:sp>
        <p:nvSpPr>
          <p:cNvPr id="6" name="Text 2"/>
          <p:cNvSpPr/>
          <p:nvPr/>
        </p:nvSpPr>
        <p:spPr>
          <a:xfrm>
            <a:off x="1404818" y="2426970"/>
            <a:ext cx="2601635" cy="325160"/>
          </a:xfrm>
          <a:prstGeom prst="rect">
            <a:avLst/>
          </a:prstGeom>
          <a:noFill/>
          <a:ln/>
        </p:spPr>
        <p:txBody>
          <a:bodyPr wrap="none" lIns="0" tIns="0" rIns="0" bIns="0" rtlCol="0" anchor="t"/>
          <a:lstStyle/>
          <a:p>
            <a:pPr marL="0" indent="0" algn="l">
              <a:lnSpc>
                <a:spcPts val="2550"/>
              </a:lnSpc>
              <a:buNone/>
            </a:pPr>
            <a:r>
              <a:rPr lang="en-US" sz="2000" b="1" dirty="0">
                <a:solidFill>
                  <a:srgbClr val="D7E5D8"/>
                </a:solidFill>
                <a:latin typeface="Syne Extra Bold" pitchFamily="34" charset="0"/>
                <a:ea typeface="Syne Extra Bold" pitchFamily="34" charset="-122"/>
                <a:cs typeface="Syne Extra Bold" pitchFamily="34" charset="-120"/>
              </a:rPr>
              <a:t>Objective</a:t>
            </a:r>
            <a:endParaRPr lang="en-US" sz="2000" dirty="0"/>
          </a:p>
        </p:txBody>
      </p:sp>
      <p:sp>
        <p:nvSpPr>
          <p:cNvPr id="7" name="Text 3"/>
          <p:cNvSpPr/>
          <p:nvPr/>
        </p:nvSpPr>
        <p:spPr>
          <a:xfrm>
            <a:off x="1404818" y="2876907"/>
            <a:ext cx="3063121" cy="998696"/>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The primary objective is to predict stock prices using advanced LSTM neural networks.</a:t>
            </a:r>
            <a:endParaRPr lang="en-US" sz="1600" dirty="0"/>
          </a:p>
        </p:txBody>
      </p:sp>
      <p:sp>
        <p:nvSpPr>
          <p:cNvPr id="8" name="Shape 4"/>
          <p:cNvSpPr/>
          <p:nvPr/>
        </p:nvSpPr>
        <p:spPr>
          <a:xfrm>
            <a:off x="4676061" y="2426970"/>
            <a:ext cx="468273" cy="468273"/>
          </a:xfrm>
          <a:prstGeom prst="roundRect">
            <a:avLst>
              <a:gd name="adj" fmla="val 18668"/>
            </a:avLst>
          </a:prstGeom>
          <a:solidFill>
            <a:srgbClr val="547808"/>
          </a:solidFill>
          <a:ln w="7620">
            <a:solidFill>
              <a:srgbClr val="6D9121"/>
            </a:solidFill>
            <a:prstDash val="solid"/>
          </a:ln>
        </p:spPr>
      </p:sp>
      <p:pic>
        <p:nvPicPr>
          <p:cNvPr id="9" name="Image 2" descr="preencoded.png"/>
          <p:cNvPicPr>
            <a:picLocks noChangeAspect="1"/>
          </p:cNvPicPr>
          <p:nvPr/>
        </p:nvPicPr>
        <p:blipFill>
          <a:blip r:embed="rId5"/>
          <a:stretch>
            <a:fillRect/>
          </a:stretch>
        </p:blipFill>
        <p:spPr>
          <a:xfrm>
            <a:off x="4754047" y="2465963"/>
            <a:ext cx="312182" cy="390168"/>
          </a:xfrm>
          <a:prstGeom prst="rect">
            <a:avLst/>
          </a:prstGeom>
        </p:spPr>
      </p:pic>
      <p:sp>
        <p:nvSpPr>
          <p:cNvPr id="10" name="Text 5"/>
          <p:cNvSpPr/>
          <p:nvPr/>
        </p:nvSpPr>
        <p:spPr>
          <a:xfrm>
            <a:off x="5352455" y="2426970"/>
            <a:ext cx="2601635" cy="325160"/>
          </a:xfrm>
          <a:prstGeom prst="rect">
            <a:avLst/>
          </a:prstGeom>
          <a:noFill/>
          <a:ln/>
        </p:spPr>
        <p:txBody>
          <a:bodyPr wrap="none" lIns="0" tIns="0" rIns="0" bIns="0" rtlCol="0" anchor="t"/>
          <a:lstStyle/>
          <a:p>
            <a:pPr marL="0" indent="0" algn="l">
              <a:lnSpc>
                <a:spcPts val="2550"/>
              </a:lnSpc>
              <a:buNone/>
            </a:pPr>
            <a:r>
              <a:rPr lang="en-US" sz="2000" b="1" dirty="0">
                <a:solidFill>
                  <a:srgbClr val="D7E5D8"/>
                </a:solidFill>
                <a:latin typeface="Syne Extra Bold" pitchFamily="34" charset="0"/>
                <a:ea typeface="Syne Extra Bold" pitchFamily="34" charset="-122"/>
                <a:cs typeface="Syne Extra Bold" pitchFamily="34" charset="-120"/>
              </a:rPr>
              <a:t>Approach</a:t>
            </a:r>
            <a:endParaRPr lang="en-US" sz="2000" dirty="0"/>
          </a:p>
        </p:txBody>
      </p:sp>
      <p:sp>
        <p:nvSpPr>
          <p:cNvPr id="11" name="Text 6"/>
          <p:cNvSpPr/>
          <p:nvPr/>
        </p:nvSpPr>
        <p:spPr>
          <a:xfrm>
            <a:off x="5352455" y="2876907"/>
            <a:ext cx="3063121" cy="998696"/>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Employ a strategic analysis of historical market data to forecast future closing prices effectively.</a:t>
            </a:r>
            <a:endParaRPr lang="en-US" sz="1600" dirty="0"/>
          </a:p>
        </p:txBody>
      </p:sp>
      <p:sp>
        <p:nvSpPr>
          <p:cNvPr id="12" name="Shape 7"/>
          <p:cNvSpPr/>
          <p:nvPr/>
        </p:nvSpPr>
        <p:spPr>
          <a:xfrm>
            <a:off x="728424" y="4317802"/>
            <a:ext cx="468273" cy="468273"/>
          </a:xfrm>
          <a:prstGeom prst="roundRect">
            <a:avLst>
              <a:gd name="adj" fmla="val 18668"/>
            </a:avLst>
          </a:prstGeom>
          <a:solidFill>
            <a:srgbClr val="547808"/>
          </a:solidFill>
          <a:ln w="7620">
            <a:solidFill>
              <a:srgbClr val="6D9121"/>
            </a:solidFill>
            <a:prstDash val="solid"/>
          </a:ln>
        </p:spPr>
      </p:sp>
      <p:pic>
        <p:nvPicPr>
          <p:cNvPr id="13" name="Image 3" descr="preencoded.png"/>
          <p:cNvPicPr>
            <a:picLocks noChangeAspect="1"/>
          </p:cNvPicPr>
          <p:nvPr/>
        </p:nvPicPr>
        <p:blipFill>
          <a:blip r:embed="rId6"/>
          <a:stretch>
            <a:fillRect/>
          </a:stretch>
        </p:blipFill>
        <p:spPr>
          <a:xfrm>
            <a:off x="806410" y="4356795"/>
            <a:ext cx="312182" cy="390168"/>
          </a:xfrm>
          <a:prstGeom prst="rect">
            <a:avLst/>
          </a:prstGeom>
        </p:spPr>
      </p:pic>
      <p:sp>
        <p:nvSpPr>
          <p:cNvPr id="14" name="Text 8"/>
          <p:cNvSpPr/>
          <p:nvPr/>
        </p:nvSpPr>
        <p:spPr>
          <a:xfrm>
            <a:off x="1404818" y="4317802"/>
            <a:ext cx="2601635" cy="325160"/>
          </a:xfrm>
          <a:prstGeom prst="rect">
            <a:avLst/>
          </a:prstGeom>
          <a:noFill/>
          <a:ln/>
        </p:spPr>
        <p:txBody>
          <a:bodyPr wrap="none" lIns="0" tIns="0" rIns="0" bIns="0" rtlCol="0" anchor="t"/>
          <a:lstStyle/>
          <a:p>
            <a:pPr marL="0" indent="0" algn="l">
              <a:lnSpc>
                <a:spcPts val="2550"/>
              </a:lnSpc>
              <a:buNone/>
            </a:pPr>
            <a:r>
              <a:rPr lang="en-US" sz="2000" b="1" dirty="0">
                <a:solidFill>
                  <a:srgbClr val="D7E5D8"/>
                </a:solidFill>
                <a:latin typeface="Syne Extra Bold" pitchFamily="34" charset="0"/>
                <a:ea typeface="Syne Extra Bold" pitchFamily="34" charset="-122"/>
                <a:cs typeface="Syne Extra Bold" pitchFamily="34" charset="-120"/>
              </a:rPr>
              <a:t>Goal</a:t>
            </a:r>
            <a:endParaRPr lang="en-US" sz="2000" dirty="0"/>
          </a:p>
        </p:txBody>
      </p:sp>
      <p:sp>
        <p:nvSpPr>
          <p:cNvPr id="15" name="Text 9"/>
          <p:cNvSpPr/>
          <p:nvPr/>
        </p:nvSpPr>
        <p:spPr>
          <a:xfrm>
            <a:off x="1404818" y="4767739"/>
            <a:ext cx="7010757" cy="665798"/>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Achieve a significant enhancement in the accuracy of stock price predictions.</a:t>
            </a:r>
            <a:endParaRPr lang="en-US" sz="1600" dirty="0"/>
          </a:p>
        </p:txBody>
      </p:sp>
      <p:sp>
        <p:nvSpPr>
          <p:cNvPr id="16" name="Text 10"/>
          <p:cNvSpPr/>
          <p:nvPr/>
        </p:nvSpPr>
        <p:spPr>
          <a:xfrm>
            <a:off x="728424" y="5667613"/>
            <a:ext cx="7687151" cy="1331595"/>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This project seeks to provide a robust and reliable model for predicting stock prices, offering a valuable tool for financial forecasting and investment strategies. The emphasis is on leveraging LSTM networks to capture temporal dependencies in stock market data, leading to more precise and informed predictions.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85612"/>
            <a:ext cx="7020878"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Dataset Details</a:t>
            </a:r>
            <a:endParaRPr lang="en-US" sz="4450" dirty="0"/>
          </a:p>
        </p:txBody>
      </p:sp>
      <p:sp>
        <p:nvSpPr>
          <p:cNvPr id="3" name="Text 1"/>
          <p:cNvSpPr/>
          <p:nvPr/>
        </p:nvSpPr>
        <p:spPr>
          <a:xfrm>
            <a:off x="793790" y="23613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Source</a:t>
            </a:r>
            <a:endParaRPr lang="en-US" sz="2200" dirty="0"/>
          </a:p>
        </p:txBody>
      </p:sp>
      <p:sp>
        <p:nvSpPr>
          <p:cNvPr id="4" name="Text 2"/>
          <p:cNvSpPr/>
          <p:nvPr/>
        </p:nvSpPr>
        <p:spPr>
          <a:xfrm>
            <a:off x="793790" y="2942511"/>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The dataset, named 'stock_price_data_of_last_5_year.csv', comprises historical stock market data spanning the last 5 years, providing a comprehensive view of market trends and patterns.</a:t>
            </a:r>
            <a:endParaRPr lang="en-US" sz="1750" dirty="0"/>
          </a:p>
        </p:txBody>
      </p:sp>
      <p:sp>
        <p:nvSpPr>
          <p:cNvPr id="5" name="Text 3"/>
          <p:cNvSpPr/>
          <p:nvPr/>
        </p:nvSpPr>
        <p:spPr>
          <a:xfrm>
            <a:off x="7599521" y="2361367"/>
            <a:ext cx="296096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Key Features</a:t>
            </a:r>
            <a:endParaRPr lang="en-US" sz="2200" dirty="0"/>
          </a:p>
        </p:txBody>
      </p:sp>
      <p:sp>
        <p:nvSpPr>
          <p:cNvPr id="6" name="Text 4"/>
          <p:cNvSpPr/>
          <p:nvPr/>
        </p:nvSpPr>
        <p:spPr>
          <a:xfrm>
            <a:off x="7599521" y="29425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7E5D8"/>
                </a:solidFill>
                <a:latin typeface="Syne" pitchFamily="34" charset="0"/>
                <a:ea typeface="Syne" pitchFamily="34" charset="-122"/>
                <a:cs typeface="Syne" pitchFamily="34" charset="-120"/>
              </a:rPr>
              <a:t>Date:</a:t>
            </a:r>
            <a:r>
              <a:rPr lang="en-US" sz="1750" dirty="0">
                <a:solidFill>
                  <a:srgbClr val="D7E5D8"/>
                </a:solidFill>
                <a:latin typeface="Syne" pitchFamily="34" charset="0"/>
                <a:ea typeface="Syne" pitchFamily="34" charset="-122"/>
                <a:cs typeface="Syne" pitchFamily="34" charset="-120"/>
              </a:rPr>
              <a:t> The date of the stock entry, offering a chronological reference.</a:t>
            </a:r>
            <a:endParaRPr lang="en-US" sz="1750" dirty="0"/>
          </a:p>
        </p:txBody>
      </p:sp>
      <p:sp>
        <p:nvSpPr>
          <p:cNvPr id="7" name="Text 5"/>
          <p:cNvSpPr/>
          <p:nvPr/>
        </p:nvSpPr>
        <p:spPr>
          <a:xfrm>
            <a:off x="7599521" y="37476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7E5D8"/>
                </a:solidFill>
                <a:latin typeface="Syne" pitchFamily="34" charset="0"/>
                <a:ea typeface="Syne" pitchFamily="34" charset="-122"/>
                <a:cs typeface="Syne" pitchFamily="34" charset="-120"/>
              </a:rPr>
              <a:t>Open:</a:t>
            </a:r>
            <a:r>
              <a:rPr lang="en-US" sz="1750" dirty="0">
                <a:solidFill>
                  <a:srgbClr val="D7E5D8"/>
                </a:solidFill>
                <a:latin typeface="Syne" pitchFamily="34" charset="0"/>
                <a:ea typeface="Syne" pitchFamily="34" charset="-122"/>
                <a:cs typeface="Syne" pitchFamily="34" charset="-120"/>
              </a:rPr>
              <a:t> The opening price of the stock, reflecting the initial market valuation.</a:t>
            </a:r>
            <a:endParaRPr lang="en-US" sz="1750" dirty="0"/>
          </a:p>
        </p:txBody>
      </p:sp>
      <p:sp>
        <p:nvSpPr>
          <p:cNvPr id="8" name="Text 6"/>
          <p:cNvSpPr/>
          <p:nvPr/>
        </p:nvSpPr>
        <p:spPr>
          <a:xfrm>
            <a:off x="7599521" y="455271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7E5D8"/>
                </a:solidFill>
                <a:latin typeface="Syne" pitchFamily="34" charset="0"/>
                <a:ea typeface="Syne" pitchFamily="34" charset="-122"/>
                <a:cs typeface="Syne" pitchFamily="34" charset="-120"/>
              </a:rPr>
              <a:t>Close:</a:t>
            </a:r>
            <a:r>
              <a:rPr lang="en-US" sz="1750" dirty="0">
                <a:solidFill>
                  <a:srgbClr val="D7E5D8"/>
                </a:solidFill>
                <a:latin typeface="Syne" pitchFamily="34" charset="0"/>
                <a:ea typeface="Syne" pitchFamily="34" charset="-122"/>
                <a:cs typeface="Syne" pitchFamily="34" charset="-120"/>
              </a:rPr>
              <a:t> The closing price of the stock, representing the final market valuation.</a:t>
            </a:r>
            <a:endParaRPr lang="en-US" sz="1750" dirty="0"/>
          </a:p>
        </p:txBody>
      </p:sp>
      <p:sp>
        <p:nvSpPr>
          <p:cNvPr id="9" name="Text 7"/>
          <p:cNvSpPr/>
          <p:nvPr/>
        </p:nvSpPr>
        <p:spPr>
          <a:xfrm>
            <a:off x="7599521" y="535781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7E5D8"/>
                </a:solidFill>
                <a:latin typeface="Syne" pitchFamily="34" charset="0"/>
                <a:ea typeface="Syne" pitchFamily="34" charset="-122"/>
                <a:cs typeface="Syne" pitchFamily="34" charset="-120"/>
              </a:rPr>
              <a:t>Volume:</a:t>
            </a:r>
            <a:r>
              <a:rPr lang="en-US" sz="1750" dirty="0">
                <a:solidFill>
                  <a:srgbClr val="D7E5D8"/>
                </a:solidFill>
                <a:latin typeface="Syne" pitchFamily="34" charset="0"/>
                <a:ea typeface="Syne" pitchFamily="34" charset="-122"/>
                <a:cs typeface="Syne" pitchFamily="34" charset="-120"/>
              </a:rPr>
              <a:t> The trading volume of the stock, indicating market activity and liquidity.</a:t>
            </a:r>
            <a:endParaRPr lang="en-US" sz="1750" dirty="0"/>
          </a:p>
        </p:txBody>
      </p:sp>
      <p:sp>
        <p:nvSpPr>
          <p:cNvPr id="10" name="Text 8"/>
          <p:cNvSpPr/>
          <p:nvPr/>
        </p:nvSpPr>
        <p:spPr>
          <a:xfrm>
            <a:off x="793790" y="641806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Understanding these features is crucial for building an effective LSTM model capable of capturing the dynamics of stock price movements over time. The dataset's historical depth allows for robust training and validation of the predictive model.</a:t>
            </a:r>
            <a:endParaRPr lang="en-US" sz="1750" dirty="0"/>
          </a:p>
        </p:txBody>
      </p:sp>
      <p:sp>
        <p:nvSpPr>
          <p:cNvPr id="11" name="Rectangle 10">
            <a:extLst>
              <a:ext uri="{FF2B5EF4-FFF2-40B4-BE49-F238E27FC236}">
                <a16:creationId xmlns:a16="http://schemas.microsoft.com/office/drawing/2014/main" id="{78F84D87-C09D-40BF-423F-26697852D3CD}"/>
              </a:ext>
            </a:extLst>
          </p:cNvPr>
          <p:cNvSpPr/>
          <p:nvPr/>
        </p:nvSpPr>
        <p:spPr>
          <a:xfrm>
            <a:off x="-133815" y="7783550"/>
            <a:ext cx="14764215" cy="44604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5098" y="616863"/>
            <a:ext cx="8829675" cy="700921"/>
          </a:xfrm>
          <a:prstGeom prst="rect">
            <a:avLst/>
          </a:prstGeom>
          <a:noFill/>
          <a:ln/>
        </p:spPr>
        <p:txBody>
          <a:bodyPr wrap="none" lIns="0" tIns="0" rIns="0" bIns="0" rtlCol="0" anchor="t"/>
          <a:lstStyle/>
          <a:p>
            <a:pPr marL="0" indent="0" algn="l">
              <a:lnSpc>
                <a:spcPts val="5500"/>
              </a:lnSpc>
              <a:buNone/>
            </a:pPr>
            <a:r>
              <a:rPr lang="en-US" sz="4400" b="1" dirty="0">
                <a:solidFill>
                  <a:srgbClr val="F0F4F1"/>
                </a:solidFill>
                <a:latin typeface="Syne Extra Bold" pitchFamily="34" charset="0"/>
                <a:ea typeface="Syne Extra Bold" pitchFamily="34" charset="-122"/>
                <a:cs typeface="Syne Extra Bold" pitchFamily="34" charset="-120"/>
              </a:rPr>
              <a:t>Data Preprocessing</a:t>
            </a:r>
            <a:endParaRPr lang="en-US" sz="4400" dirty="0"/>
          </a:p>
        </p:txBody>
      </p:sp>
      <p:sp>
        <p:nvSpPr>
          <p:cNvPr id="3" name="Text 1"/>
          <p:cNvSpPr/>
          <p:nvPr/>
        </p:nvSpPr>
        <p:spPr>
          <a:xfrm>
            <a:off x="785098" y="3095982"/>
            <a:ext cx="3795951" cy="700802"/>
          </a:xfrm>
          <a:prstGeom prst="rect">
            <a:avLst/>
          </a:prstGeom>
          <a:noFill/>
          <a:ln/>
        </p:spPr>
        <p:txBody>
          <a:bodyPr wrap="square" lIns="0" tIns="0" rIns="0" bIns="0" rtlCol="0" anchor="t"/>
          <a:lstStyle/>
          <a:p>
            <a:pPr marL="0" indent="0" algn="r">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Handling Missing Values</a:t>
            </a:r>
            <a:endParaRPr lang="en-US" sz="2200" dirty="0"/>
          </a:p>
        </p:txBody>
      </p:sp>
      <p:sp>
        <p:nvSpPr>
          <p:cNvPr id="4" name="Text 2"/>
          <p:cNvSpPr/>
          <p:nvPr/>
        </p:nvSpPr>
        <p:spPr>
          <a:xfrm>
            <a:off x="785098" y="3931325"/>
            <a:ext cx="3795951" cy="1076563"/>
          </a:xfrm>
          <a:prstGeom prst="rect">
            <a:avLst/>
          </a:prstGeom>
          <a:noFill/>
          <a:ln/>
        </p:spPr>
        <p:txBody>
          <a:bodyPr wrap="square" lIns="0" tIns="0" rIns="0" bIns="0" rtlCol="0" anchor="t"/>
          <a:lstStyle/>
          <a:p>
            <a:pPr marL="0" indent="0" algn="r">
              <a:lnSpc>
                <a:spcPts val="2800"/>
              </a:lnSpc>
              <a:buNone/>
            </a:pPr>
            <a:r>
              <a:rPr lang="en-US" sz="1750" dirty="0">
                <a:solidFill>
                  <a:srgbClr val="D7E5D8"/>
                </a:solidFill>
                <a:latin typeface="Syne" pitchFamily="34" charset="0"/>
                <a:ea typeface="Syne" pitchFamily="34" charset="-122"/>
                <a:cs typeface="Syne" pitchFamily="34" charset="-120"/>
              </a:rPr>
              <a:t>Addressing missing data points to ensure data integrity and model accuracy.</a:t>
            </a:r>
            <a:endParaRPr lang="en-US" sz="1750" dirty="0"/>
          </a:p>
        </p:txBody>
      </p:sp>
      <p:pic>
        <p:nvPicPr>
          <p:cNvPr id="5" name="Image 0" descr="preencoded.png"/>
          <p:cNvPicPr>
            <a:picLocks noChangeAspect="1"/>
          </p:cNvPicPr>
          <p:nvPr/>
        </p:nvPicPr>
        <p:blipFill>
          <a:blip r:embed="rId3"/>
          <a:stretch>
            <a:fillRect/>
          </a:stretch>
        </p:blipFill>
        <p:spPr>
          <a:xfrm>
            <a:off x="5029676" y="1766411"/>
            <a:ext cx="4571048" cy="4571048"/>
          </a:xfrm>
          <a:prstGeom prst="rect">
            <a:avLst/>
          </a:prstGeom>
        </p:spPr>
      </p:pic>
      <p:sp>
        <p:nvSpPr>
          <p:cNvPr id="6" name="Text 3"/>
          <p:cNvSpPr/>
          <p:nvPr/>
        </p:nvSpPr>
        <p:spPr>
          <a:xfrm>
            <a:off x="5571173" y="3566993"/>
            <a:ext cx="335637" cy="419576"/>
          </a:xfrm>
          <a:prstGeom prst="rect">
            <a:avLst/>
          </a:prstGeom>
          <a:noFill/>
          <a:ln/>
        </p:spPr>
        <p:txBody>
          <a:bodyPr wrap="none" lIns="0" tIns="0" rIns="0" bIns="0" rtlCol="0" anchor="t"/>
          <a:lstStyle/>
          <a:p>
            <a:pPr marL="0" indent="0" algn="l">
              <a:lnSpc>
                <a:spcPts val="4200"/>
              </a:lnSpc>
              <a:buNone/>
            </a:pPr>
            <a:r>
              <a:rPr lang="en-US" sz="2600" b="1" dirty="0">
                <a:solidFill>
                  <a:srgbClr val="FFFFFF"/>
                </a:solidFill>
                <a:latin typeface="Syne Extra Bold" pitchFamily="34" charset="0"/>
                <a:ea typeface="Syne Extra Bold" pitchFamily="34" charset="-122"/>
                <a:cs typeface="Syne Extra Bold" pitchFamily="34" charset="-120"/>
              </a:rPr>
              <a:t>1</a:t>
            </a:r>
            <a:endParaRPr lang="en-US" sz="2600" dirty="0"/>
          </a:p>
        </p:txBody>
      </p:sp>
      <p:sp>
        <p:nvSpPr>
          <p:cNvPr id="7" name="Text 4"/>
          <p:cNvSpPr/>
          <p:nvPr/>
        </p:nvSpPr>
        <p:spPr>
          <a:xfrm>
            <a:off x="9937194" y="2044303"/>
            <a:ext cx="3901202" cy="350401"/>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Normalizing Data</a:t>
            </a:r>
            <a:endParaRPr lang="en-US" sz="2200" dirty="0"/>
          </a:p>
        </p:txBody>
      </p:sp>
      <p:sp>
        <p:nvSpPr>
          <p:cNvPr id="8" name="Text 5"/>
          <p:cNvSpPr/>
          <p:nvPr/>
        </p:nvSpPr>
        <p:spPr>
          <a:xfrm>
            <a:off x="9937194" y="2529245"/>
            <a:ext cx="3908107" cy="1076563"/>
          </a:xfrm>
          <a:prstGeom prst="rect">
            <a:avLst/>
          </a:prstGeom>
          <a:noFill/>
          <a:ln/>
        </p:spPr>
        <p:txBody>
          <a:bodyPr wrap="square" lIns="0" tIns="0" rIns="0" bIns="0" rtlCol="0" anchor="t"/>
          <a:lstStyle/>
          <a:p>
            <a:pPr marL="0" indent="0" algn="l">
              <a:lnSpc>
                <a:spcPts val="2800"/>
              </a:lnSpc>
              <a:buNone/>
            </a:pPr>
            <a:r>
              <a:rPr lang="en-US" sz="1750" dirty="0">
                <a:solidFill>
                  <a:srgbClr val="D7E5D8"/>
                </a:solidFill>
                <a:latin typeface="Syne" pitchFamily="34" charset="0"/>
                <a:ea typeface="Syne" pitchFamily="34" charset="-122"/>
                <a:cs typeface="Syne" pitchFamily="34" charset="-120"/>
              </a:rPr>
              <a:t>Scaling features to a specific range (e.g., 0 to 1) to prevent dominance of certain features.</a:t>
            </a:r>
            <a:endParaRPr lang="en-US" sz="1750" dirty="0"/>
          </a:p>
        </p:txBody>
      </p:sp>
      <p:pic>
        <p:nvPicPr>
          <p:cNvPr id="9" name="Image 1" descr="preencoded.png"/>
          <p:cNvPicPr>
            <a:picLocks noChangeAspect="1"/>
          </p:cNvPicPr>
          <p:nvPr/>
        </p:nvPicPr>
        <p:blipFill>
          <a:blip r:embed="rId4"/>
          <a:stretch>
            <a:fillRect/>
          </a:stretch>
        </p:blipFill>
        <p:spPr>
          <a:xfrm>
            <a:off x="5029676" y="1766411"/>
            <a:ext cx="4571048" cy="4571048"/>
          </a:xfrm>
          <a:prstGeom prst="rect">
            <a:avLst/>
          </a:prstGeom>
        </p:spPr>
      </p:pic>
      <p:sp>
        <p:nvSpPr>
          <p:cNvPr id="10" name="Text 6"/>
          <p:cNvSpPr/>
          <p:nvPr/>
        </p:nvSpPr>
        <p:spPr>
          <a:xfrm>
            <a:off x="8173522" y="2614732"/>
            <a:ext cx="335637" cy="419576"/>
          </a:xfrm>
          <a:prstGeom prst="rect">
            <a:avLst/>
          </a:prstGeom>
          <a:noFill/>
          <a:ln/>
        </p:spPr>
        <p:txBody>
          <a:bodyPr wrap="none" lIns="0" tIns="0" rIns="0" bIns="0" rtlCol="0" anchor="t"/>
          <a:lstStyle/>
          <a:p>
            <a:pPr marL="0" indent="0" algn="l">
              <a:lnSpc>
                <a:spcPts val="4200"/>
              </a:lnSpc>
              <a:buNone/>
            </a:pPr>
            <a:r>
              <a:rPr lang="en-US" sz="2600" b="1" dirty="0">
                <a:solidFill>
                  <a:srgbClr val="FFFFFF"/>
                </a:solidFill>
                <a:latin typeface="Syne Extra Bold" pitchFamily="34" charset="0"/>
                <a:ea typeface="Syne Extra Bold" pitchFamily="34" charset="-122"/>
                <a:cs typeface="Syne Extra Bold" pitchFamily="34" charset="-120"/>
              </a:rPr>
              <a:t>2</a:t>
            </a:r>
            <a:endParaRPr lang="en-US" sz="2600" dirty="0"/>
          </a:p>
        </p:txBody>
      </p:sp>
      <p:sp>
        <p:nvSpPr>
          <p:cNvPr id="11" name="Text 7"/>
          <p:cNvSpPr/>
          <p:nvPr/>
        </p:nvSpPr>
        <p:spPr>
          <a:xfrm>
            <a:off x="9937194" y="4498062"/>
            <a:ext cx="3027164" cy="350401"/>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Splitting Data</a:t>
            </a:r>
            <a:endParaRPr lang="en-US" sz="2200" dirty="0"/>
          </a:p>
        </p:txBody>
      </p:sp>
      <p:sp>
        <p:nvSpPr>
          <p:cNvPr id="12" name="Text 8"/>
          <p:cNvSpPr/>
          <p:nvPr/>
        </p:nvSpPr>
        <p:spPr>
          <a:xfrm>
            <a:off x="9937194" y="4983004"/>
            <a:ext cx="3908107" cy="1076563"/>
          </a:xfrm>
          <a:prstGeom prst="rect">
            <a:avLst/>
          </a:prstGeom>
          <a:noFill/>
          <a:ln/>
        </p:spPr>
        <p:txBody>
          <a:bodyPr wrap="square" lIns="0" tIns="0" rIns="0" bIns="0" rtlCol="0" anchor="t"/>
          <a:lstStyle/>
          <a:p>
            <a:pPr marL="0" indent="0" algn="l">
              <a:lnSpc>
                <a:spcPts val="2800"/>
              </a:lnSpc>
              <a:buNone/>
            </a:pPr>
            <a:r>
              <a:rPr lang="en-US" sz="1750" dirty="0">
                <a:solidFill>
                  <a:srgbClr val="D7E5D8"/>
                </a:solidFill>
                <a:latin typeface="Syne" pitchFamily="34" charset="0"/>
                <a:ea typeface="Syne" pitchFamily="34" charset="-122"/>
                <a:cs typeface="Syne" pitchFamily="34" charset="-120"/>
              </a:rPr>
              <a:t>Dividing the dataset into a training set (80%) and a test set (20%) for model training and evaluation.</a:t>
            </a:r>
            <a:endParaRPr lang="en-US" sz="1750" dirty="0"/>
          </a:p>
        </p:txBody>
      </p:sp>
      <p:pic>
        <p:nvPicPr>
          <p:cNvPr id="13" name="Image 2" descr="preencoded.png"/>
          <p:cNvPicPr>
            <a:picLocks noChangeAspect="1"/>
          </p:cNvPicPr>
          <p:nvPr/>
        </p:nvPicPr>
        <p:blipFill>
          <a:blip r:embed="rId5"/>
          <a:stretch>
            <a:fillRect/>
          </a:stretch>
        </p:blipFill>
        <p:spPr>
          <a:xfrm>
            <a:off x="5029676" y="1766411"/>
            <a:ext cx="4571048" cy="4571048"/>
          </a:xfrm>
          <a:prstGeom prst="rect">
            <a:avLst/>
          </a:prstGeom>
        </p:spPr>
      </p:pic>
      <p:sp>
        <p:nvSpPr>
          <p:cNvPr id="14" name="Text 9"/>
          <p:cNvSpPr/>
          <p:nvPr/>
        </p:nvSpPr>
        <p:spPr>
          <a:xfrm>
            <a:off x="7697033" y="5344478"/>
            <a:ext cx="335637" cy="419576"/>
          </a:xfrm>
          <a:prstGeom prst="rect">
            <a:avLst/>
          </a:prstGeom>
          <a:noFill/>
          <a:ln/>
        </p:spPr>
        <p:txBody>
          <a:bodyPr wrap="none" lIns="0" tIns="0" rIns="0" bIns="0" rtlCol="0" anchor="t"/>
          <a:lstStyle/>
          <a:p>
            <a:pPr marL="0" indent="0" algn="l">
              <a:lnSpc>
                <a:spcPts val="4200"/>
              </a:lnSpc>
              <a:buNone/>
            </a:pPr>
            <a:r>
              <a:rPr lang="en-US" sz="2600" b="1" dirty="0">
                <a:solidFill>
                  <a:srgbClr val="FFFFFF"/>
                </a:solidFill>
                <a:latin typeface="Syne Extra Bold" pitchFamily="34" charset="0"/>
                <a:ea typeface="Syne Extra Bold" pitchFamily="34" charset="-122"/>
                <a:cs typeface="Syne Extra Bold" pitchFamily="34" charset="-120"/>
              </a:rPr>
              <a:t>3</a:t>
            </a:r>
            <a:endParaRPr lang="en-US" sz="2600" dirty="0"/>
          </a:p>
        </p:txBody>
      </p:sp>
      <p:sp>
        <p:nvSpPr>
          <p:cNvPr id="15" name="Text 10"/>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D7E5D8"/>
                </a:solidFill>
                <a:latin typeface="Syne" pitchFamily="34" charset="0"/>
                <a:ea typeface="Syne" pitchFamily="34" charset="-122"/>
                <a:cs typeface="Syne" pitchFamily="34" charset="-120"/>
              </a:rPr>
              <a:t>Data preprocessing is a critical step in preparing the dataset for the LSTM model. By handling missing values, normalizing the data, and splitting it into training and test sets, we ensure that the model receives clean, consistent, and relevant information, leading to improved performance and reliability.</a:t>
            </a:r>
            <a:endParaRPr lang="en-US" sz="1750" dirty="0"/>
          </a:p>
        </p:txBody>
      </p:sp>
      <p:sp>
        <p:nvSpPr>
          <p:cNvPr id="16" name="Rectangle 15">
            <a:extLst>
              <a:ext uri="{FF2B5EF4-FFF2-40B4-BE49-F238E27FC236}">
                <a16:creationId xmlns:a16="http://schemas.microsoft.com/office/drawing/2014/main" id="{D7656A63-2E60-7564-9D1C-336891CB2472}"/>
              </a:ext>
            </a:extLst>
          </p:cNvPr>
          <p:cNvSpPr/>
          <p:nvPr/>
        </p:nvSpPr>
        <p:spPr>
          <a:xfrm>
            <a:off x="0" y="7800856"/>
            <a:ext cx="14630400" cy="5165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0448" y="720447"/>
            <a:ext cx="10546913" cy="652105"/>
          </a:xfrm>
          <a:prstGeom prst="rect">
            <a:avLst/>
          </a:prstGeom>
          <a:noFill/>
          <a:ln/>
        </p:spPr>
        <p:txBody>
          <a:bodyPr wrap="none" lIns="0" tIns="0" rIns="0" bIns="0" rtlCol="0" anchor="t"/>
          <a:lstStyle/>
          <a:p>
            <a:pPr marL="0" indent="0" algn="l">
              <a:lnSpc>
                <a:spcPts val="5100"/>
              </a:lnSpc>
              <a:buNone/>
            </a:pPr>
            <a:r>
              <a:rPr lang="en-US" sz="4100" b="1" dirty="0">
                <a:solidFill>
                  <a:srgbClr val="F0F4F1"/>
                </a:solidFill>
                <a:latin typeface="Syne Extra Bold" pitchFamily="34" charset="0"/>
                <a:ea typeface="Syne Extra Bold" pitchFamily="34" charset="-122"/>
                <a:cs typeface="Syne Extra Bold" pitchFamily="34" charset="-120"/>
              </a:rPr>
              <a:t>LSTM Model Architecture</a:t>
            </a:r>
            <a:endParaRPr lang="en-US" sz="4100" dirty="0"/>
          </a:p>
        </p:txBody>
      </p:sp>
      <p:sp>
        <p:nvSpPr>
          <p:cNvPr id="3" name="Shape 1"/>
          <p:cNvSpPr/>
          <p:nvPr/>
        </p:nvSpPr>
        <p:spPr>
          <a:xfrm>
            <a:off x="730448" y="1789867"/>
            <a:ext cx="2194798" cy="1202174"/>
          </a:xfrm>
          <a:prstGeom prst="roundRect">
            <a:avLst>
              <a:gd name="adj" fmla="val 7292"/>
            </a:avLst>
          </a:prstGeom>
          <a:solidFill>
            <a:srgbClr val="547808"/>
          </a:solidFill>
          <a:ln w="7620">
            <a:solidFill>
              <a:srgbClr val="6D9121"/>
            </a:solidFill>
            <a:prstDash val="solid"/>
          </a:ln>
        </p:spPr>
      </p:sp>
      <p:sp>
        <p:nvSpPr>
          <p:cNvPr id="4" name="Text 2"/>
          <p:cNvSpPr/>
          <p:nvPr/>
        </p:nvSpPr>
        <p:spPr>
          <a:xfrm>
            <a:off x="1681043" y="2207538"/>
            <a:ext cx="293489" cy="366832"/>
          </a:xfrm>
          <a:prstGeom prst="rect">
            <a:avLst/>
          </a:prstGeom>
          <a:noFill/>
          <a:ln/>
        </p:spPr>
        <p:txBody>
          <a:bodyPr wrap="none" lIns="0" tIns="0" rIns="0" bIns="0" rtlCol="0" anchor="t"/>
          <a:lstStyle/>
          <a:p>
            <a:pPr marL="0" indent="0" algn="ctr">
              <a:lnSpc>
                <a:spcPts val="3650"/>
              </a:lnSpc>
              <a:buNone/>
            </a:pPr>
            <a:r>
              <a:rPr lang="en-US" sz="2300" b="1" dirty="0">
                <a:solidFill>
                  <a:srgbClr val="FFFFFF"/>
                </a:solidFill>
                <a:latin typeface="Syne Extra Bold" pitchFamily="34" charset="0"/>
                <a:ea typeface="Syne Extra Bold" pitchFamily="34" charset="-122"/>
                <a:cs typeface="Syne Extra Bold" pitchFamily="34" charset="-120"/>
              </a:rPr>
              <a:t>1</a:t>
            </a:r>
            <a:endParaRPr lang="en-US" sz="2300" dirty="0"/>
          </a:p>
        </p:txBody>
      </p:sp>
      <p:sp>
        <p:nvSpPr>
          <p:cNvPr id="5" name="Text 3"/>
          <p:cNvSpPr/>
          <p:nvPr/>
        </p:nvSpPr>
        <p:spPr>
          <a:xfrm>
            <a:off x="3133844" y="1998464"/>
            <a:ext cx="2608778" cy="325993"/>
          </a:xfrm>
          <a:prstGeom prst="rect">
            <a:avLst/>
          </a:prstGeom>
          <a:noFill/>
          <a:ln/>
        </p:spPr>
        <p:txBody>
          <a:bodyPr wrap="none" lIns="0" tIns="0" rIns="0" bIns="0" rtlCol="0" anchor="t"/>
          <a:lstStyle/>
          <a:p>
            <a:pPr marL="0" indent="0" algn="l">
              <a:lnSpc>
                <a:spcPts val="2550"/>
              </a:lnSpc>
              <a:buNone/>
            </a:pPr>
            <a:r>
              <a:rPr lang="en-US" sz="2050" b="1" dirty="0">
                <a:solidFill>
                  <a:srgbClr val="D7E5D8"/>
                </a:solidFill>
                <a:latin typeface="Syne Extra Bold" pitchFamily="34" charset="0"/>
                <a:ea typeface="Syne Extra Bold" pitchFamily="34" charset="-122"/>
                <a:cs typeface="Syne Extra Bold" pitchFamily="34" charset="-120"/>
              </a:rPr>
              <a:t>Layers</a:t>
            </a:r>
            <a:endParaRPr lang="en-US" sz="2050" dirty="0"/>
          </a:p>
        </p:txBody>
      </p:sp>
      <p:sp>
        <p:nvSpPr>
          <p:cNvPr id="6" name="Text 4"/>
          <p:cNvSpPr/>
          <p:nvPr/>
        </p:nvSpPr>
        <p:spPr>
          <a:xfrm>
            <a:off x="3133844" y="2449592"/>
            <a:ext cx="10369868" cy="333851"/>
          </a:xfrm>
          <a:prstGeom prst="rect">
            <a:avLst/>
          </a:prstGeom>
          <a:noFill/>
          <a:ln/>
        </p:spPr>
        <p:txBody>
          <a:bodyPr wrap="non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The architecture includes LSTM layers and Dense layers to capture temporal dependencies and make predictions.</a:t>
            </a:r>
            <a:endParaRPr lang="en-US" sz="1600" dirty="0"/>
          </a:p>
        </p:txBody>
      </p:sp>
      <p:sp>
        <p:nvSpPr>
          <p:cNvPr id="7" name="Shape 5"/>
          <p:cNvSpPr/>
          <p:nvPr/>
        </p:nvSpPr>
        <p:spPr>
          <a:xfrm>
            <a:off x="3029545" y="2982516"/>
            <a:ext cx="10766108" cy="11430"/>
          </a:xfrm>
          <a:prstGeom prst="roundRect">
            <a:avLst>
              <a:gd name="adj" fmla="val 766918"/>
            </a:avLst>
          </a:prstGeom>
          <a:solidFill>
            <a:srgbClr val="6D9121"/>
          </a:solidFill>
          <a:ln/>
        </p:spPr>
      </p:sp>
      <p:sp>
        <p:nvSpPr>
          <p:cNvPr id="8" name="Shape 6"/>
          <p:cNvSpPr/>
          <p:nvPr/>
        </p:nvSpPr>
        <p:spPr>
          <a:xfrm>
            <a:off x="730448" y="3096339"/>
            <a:ext cx="4389715" cy="1536025"/>
          </a:xfrm>
          <a:prstGeom prst="roundRect">
            <a:avLst>
              <a:gd name="adj" fmla="val 5707"/>
            </a:avLst>
          </a:prstGeom>
          <a:solidFill>
            <a:srgbClr val="547808"/>
          </a:solidFill>
          <a:ln w="7620">
            <a:solidFill>
              <a:srgbClr val="6D9121"/>
            </a:solidFill>
            <a:prstDash val="solid"/>
          </a:ln>
        </p:spPr>
      </p:sp>
      <p:sp>
        <p:nvSpPr>
          <p:cNvPr id="9" name="Text 7"/>
          <p:cNvSpPr/>
          <p:nvPr/>
        </p:nvSpPr>
        <p:spPr>
          <a:xfrm>
            <a:off x="2778562" y="3680936"/>
            <a:ext cx="293489" cy="366832"/>
          </a:xfrm>
          <a:prstGeom prst="rect">
            <a:avLst/>
          </a:prstGeom>
          <a:noFill/>
          <a:ln/>
        </p:spPr>
        <p:txBody>
          <a:bodyPr wrap="none" lIns="0" tIns="0" rIns="0" bIns="0" rtlCol="0" anchor="t"/>
          <a:lstStyle/>
          <a:p>
            <a:pPr marL="0" indent="0" algn="ctr">
              <a:lnSpc>
                <a:spcPts val="3650"/>
              </a:lnSpc>
              <a:buNone/>
            </a:pPr>
            <a:r>
              <a:rPr lang="en-US" sz="2300" b="1" dirty="0">
                <a:solidFill>
                  <a:srgbClr val="FFFFFF"/>
                </a:solidFill>
                <a:latin typeface="Syne Extra Bold" pitchFamily="34" charset="0"/>
                <a:ea typeface="Syne Extra Bold" pitchFamily="34" charset="-122"/>
                <a:cs typeface="Syne Extra Bold" pitchFamily="34" charset="-120"/>
              </a:rPr>
              <a:t>2</a:t>
            </a:r>
            <a:endParaRPr lang="en-US" sz="2300" dirty="0"/>
          </a:p>
        </p:txBody>
      </p:sp>
      <p:sp>
        <p:nvSpPr>
          <p:cNvPr id="10" name="Text 8"/>
          <p:cNvSpPr/>
          <p:nvPr/>
        </p:nvSpPr>
        <p:spPr>
          <a:xfrm>
            <a:off x="5328761" y="3304937"/>
            <a:ext cx="4252555" cy="325993"/>
          </a:xfrm>
          <a:prstGeom prst="rect">
            <a:avLst/>
          </a:prstGeom>
          <a:noFill/>
          <a:ln/>
        </p:spPr>
        <p:txBody>
          <a:bodyPr wrap="none" lIns="0" tIns="0" rIns="0" bIns="0" rtlCol="0" anchor="t"/>
          <a:lstStyle/>
          <a:p>
            <a:pPr marL="0" indent="0" algn="l">
              <a:lnSpc>
                <a:spcPts val="2550"/>
              </a:lnSpc>
              <a:buNone/>
            </a:pPr>
            <a:r>
              <a:rPr lang="en-US" sz="2050" b="1" dirty="0">
                <a:solidFill>
                  <a:srgbClr val="D7E5D8"/>
                </a:solidFill>
                <a:latin typeface="Syne Extra Bold" pitchFamily="34" charset="0"/>
                <a:ea typeface="Syne Extra Bold" pitchFamily="34" charset="-122"/>
                <a:cs typeface="Syne Extra Bold" pitchFamily="34" charset="-120"/>
              </a:rPr>
              <a:t>Activation Functions</a:t>
            </a:r>
            <a:endParaRPr lang="en-US" sz="2050" dirty="0"/>
          </a:p>
        </p:txBody>
      </p:sp>
      <p:sp>
        <p:nvSpPr>
          <p:cNvPr id="11" name="Text 9"/>
          <p:cNvSpPr/>
          <p:nvPr/>
        </p:nvSpPr>
        <p:spPr>
          <a:xfrm>
            <a:off x="5328761" y="3756065"/>
            <a:ext cx="8362593" cy="667703"/>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ReLU and Sigmoid activation functions are used to introduce non-linearity and constrain output values.</a:t>
            </a:r>
            <a:endParaRPr lang="en-US" sz="1600" dirty="0"/>
          </a:p>
        </p:txBody>
      </p:sp>
      <p:sp>
        <p:nvSpPr>
          <p:cNvPr id="12" name="Shape 10"/>
          <p:cNvSpPr/>
          <p:nvPr/>
        </p:nvSpPr>
        <p:spPr>
          <a:xfrm>
            <a:off x="5224462" y="4622840"/>
            <a:ext cx="8571190" cy="11430"/>
          </a:xfrm>
          <a:prstGeom prst="roundRect">
            <a:avLst>
              <a:gd name="adj" fmla="val 766918"/>
            </a:avLst>
          </a:prstGeom>
          <a:solidFill>
            <a:srgbClr val="6D9121"/>
          </a:solidFill>
          <a:ln/>
        </p:spPr>
      </p:sp>
      <p:sp>
        <p:nvSpPr>
          <p:cNvPr id="13" name="Shape 11"/>
          <p:cNvSpPr/>
          <p:nvPr/>
        </p:nvSpPr>
        <p:spPr>
          <a:xfrm>
            <a:off x="730448" y="4736663"/>
            <a:ext cx="6584752" cy="1536025"/>
          </a:xfrm>
          <a:prstGeom prst="roundRect">
            <a:avLst>
              <a:gd name="adj" fmla="val 5707"/>
            </a:avLst>
          </a:prstGeom>
          <a:solidFill>
            <a:srgbClr val="547808"/>
          </a:solidFill>
          <a:ln w="7620">
            <a:solidFill>
              <a:srgbClr val="6D9121"/>
            </a:solidFill>
            <a:prstDash val="solid"/>
          </a:ln>
        </p:spPr>
      </p:sp>
      <p:sp>
        <p:nvSpPr>
          <p:cNvPr id="14" name="Text 12"/>
          <p:cNvSpPr/>
          <p:nvPr/>
        </p:nvSpPr>
        <p:spPr>
          <a:xfrm>
            <a:off x="3876080" y="5321260"/>
            <a:ext cx="293489" cy="366832"/>
          </a:xfrm>
          <a:prstGeom prst="rect">
            <a:avLst/>
          </a:prstGeom>
          <a:noFill/>
          <a:ln/>
        </p:spPr>
        <p:txBody>
          <a:bodyPr wrap="none" lIns="0" tIns="0" rIns="0" bIns="0" rtlCol="0" anchor="t"/>
          <a:lstStyle/>
          <a:p>
            <a:pPr marL="0" indent="0" algn="ctr">
              <a:lnSpc>
                <a:spcPts val="3650"/>
              </a:lnSpc>
              <a:buNone/>
            </a:pPr>
            <a:r>
              <a:rPr lang="en-US" sz="2300" b="1" dirty="0">
                <a:solidFill>
                  <a:srgbClr val="FFFFFF"/>
                </a:solidFill>
                <a:latin typeface="Syne Extra Bold" pitchFamily="34" charset="0"/>
                <a:ea typeface="Syne Extra Bold" pitchFamily="34" charset="-122"/>
                <a:cs typeface="Syne Extra Bold" pitchFamily="34" charset="-120"/>
              </a:rPr>
              <a:t>3</a:t>
            </a:r>
            <a:endParaRPr lang="en-US" sz="2300" dirty="0"/>
          </a:p>
        </p:txBody>
      </p:sp>
      <p:sp>
        <p:nvSpPr>
          <p:cNvPr id="15" name="Text 13"/>
          <p:cNvSpPr/>
          <p:nvPr/>
        </p:nvSpPr>
        <p:spPr>
          <a:xfrm>
            <a:off x="7523798" y="4945261"/>
            <a:ext cx="2872740" cy="325993"/>
          </a:xfrm>
          <a:prstGeom prst="rect">
            <a:avLst/>
          </a:prstGeom>
          <a:noFill/>
          <a:ln/>
        </p:spPr>
        <p:txBody>
          <a:bodyPr wrap="none" lIns="0" tIns="0" rIns="0" bIns="0" rtlCol="0" anchor="t"/>
          <a:lstStyle/>
          <a:p>
            <a:pPr marL="0" indent="0" algn="l">
              <a:lnSpc>
                <a:spcPts val="2550"/>
              </a:lnSpc>
              <a:buNone/>
            </a:pPr>
            <a:r>
              <a:rPr lang="en-US" sz="2050" b="1" dirty="0">
                <a:solidFill>
                  <a:srgbClr val="D7E5D8"/>
                </a:solidFill>
                <a:latin typeface="Syne Extra Bold" pitchFamily="34" charset="0"/>
                <a:ea typeface="Syne Extra Bold" pitchFamily="34" charset="-122"/>
                <a:cs typeface="Syne Extra Bold" pitchFamily="34" charset="-120"/>
              </a:rPr>
              <a:t>Loss Function</a:t>
            </a:r>
            <a:endParaRPr lang="en-US" sz="2050" dirty="0"/>
          </a:p>
        </p:txBody>
      </p:sp>
      <p:sp>
        <p:nvSpPr>
          <p:cNvPr id="16" name="Text 14"/>
          <p:cNvSpPr/>
          <p:nvPr/>
        </p:nvSpPr>
        <p:spPr>
          <a:xfrm>
            <a:off x="7523798" y="5396389"/>
            <a:ext cx="6167557" cy="667703"/>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Mean Squared Error (MSE) is employed as the loss function to quantify the difference between predicted and actual values.</a:t>
            </a:r>
            <a:endParaRPr lang="en-US" sz="1600" dirty="0"/>
          </a:p>
        </p:txBody>
      </p:sp>
      <p:sp>
        <p:nvSpPr>
          <p:cNvPr id="17" name="Text 15"/>
          <p:cNvSpPr/>
          <p:nvPr/>
        </p:nvSpPr>
        <p:spPr>
          <a:xfrm>
            <a:off x="730448" y="6507480"/>
            <a:ext cx="13169503" cy="1001554"/>
          </a:xfrm>
          <a:prstGeom prst="rect">
            <a:avLst/>
          </a:prstGeom>
          <a:noFill/>
          <a:ln/>
        </p:spPr>
        <p:txBody>
          <a:bodyPr wrap="square" lIns="0" tIns="0" rIns="0" bIns="0" rtlCol="0" anchor="t"/>
          <a:lstStyle/>
          <a:p>
            <a:pPr marL="0" indent="0" algn="l">
              <a:lnSpc>
                <a:spcPts val="2600"/>
              </a:lnSpc>
              <a:buNone/>
            </a:pPr>
            <a:r>
              <a:rPr lang="en-US" sz="1600" dirty="0">
                <a:solidFill>
                  <a:srgbClr val="D7E5D8"/>
                </a:solidFill>
                <a:latin typeface="Syne" pitchFamily="34" charset="0"/>
                <a:ea typeface="Syne" pitchFamily="34" charset="-122"/>
                <a:cs typeface="Syne" pitchFamily="34" charset="-120"/>
              </a:rPr>
              <a:t>This carefully designed architecture allows the model to learn complex patterns from the historical stock data. The specific configuration, including 3 LSTM layers with 64 units each, is optimized to balance model complexity and computational efficiency, ensuring effective learning and generalization.</a:t>
            </a:r>
            <a:endParaRPr lang="en-US" sz="1600" dirty="0"/>
          </a:p>
        </p:txBody>
      </p:sp>
      <p:sp>
        <p:nvSpPr>
          <p:cNvPr id="18" name="Rectangle 17">
            <a:extLst>
              <a:ext uri="{FF2B5EF4-FFF2-40B4-BE49-F238E27FC236}">
                <a16:creationId xmlns:a16="http://schemas.microsoft.com/office/drawing/2014/main" id="{F10CE840-BAFB-7BA5-3CA3-412804BBAFC3}"/>
              </a:ext>
            </a:extLst>
          </p:cNvPr>
          <p:cNvSpPr/>
          <p:nvPr/>
        </p:nvSpPr>
        <p:spPr>
          <a:xfrm>
            <a:off x="0" y="7743827"/>
            <a:ext cx="14630400" cy="48577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5081" y="702469"/>
            <a:ext cx="6062424" cy="576024"/>
          </a:xfrm>
          <a:prstGeom prst="rect">
            <a:avLst/>
          </a:prstGeom>
          <a:noFill/>
          <a:ln/>
        </p:spPr>
        <p:txBody>
          <a:bodyPr wrap="none" lIns="0" tIns="0" rIns="0" bIns="0" rtlCol="0" anchor="t"/>
          <a:lstStyle/>
          <a:p>
            <a:pPr marL="0" indent="0" algn="l">
              <a:lnSpc>
                <a:spcPts val="4500"/>
              </a:lnSpc>
              <a:buNone/>
            </a:pPr>
            <a:r>
              <a:rPr lang="en-US" sz="3600" b="1" dirty="0">
                <a:solidFill>
                  <a:srgbClr val="F0F4F1"/>
                </a:solidFill>
                <a:latin typeface="Syne Extra Bold" pitchFamily="34" charset="0"/>
                <a:ea typeface="Syne Extra Bold" pitchFamily="34" charset="-122"/>
                <a:cs typeface="Syne Extra Bold" pitchFamily="34" charset="-120"/>
              </a:rPr>
              <a:t>Training Process</a:t>
            </a:r>
            <a:endParaRPr lang="en-US" sz="3600" dirty="0"/>
          </a:p>
        </p:txBody>
      </p:sp>
      <p:pic>
        <p:nvPicPr>
          <p:cNvPr id="4" name="Image 1" descr="preencoded.png"/>
          <p:cNvPicPr>
            <a:picLocks noChangeAspect="1"/>
          </p:cNvPicPr>
          <p:nvPr/>
        </p:nvPicPr>
        <p:blipFill>
          <a:blip r:embed="rId4"/>
          <a:stretch>
            <a:fillRect/>
          </a:stretch>
        </p:blipFill>
        <p:spPr>
          <a:xfrm>
            <a:off x="645081" y="1587103"/>
            <a:ext cx="460772" cy="460772"/>
          </a:xfrm>
          <a:prstGeom prst="rect">
            <a:avLst/>
          </a:prstGeom>
        </p:spPr>
      </p:pic>
      <p:sp>
        <p:nvSpPr>
          <p:cNvPr id="5" name="Text 1"/>
          <p:cNvSpPr/>
          <p:nvPr/>
        </p:nvSpPr>
        <p:spPr>
          <a:xfrm>
            <a:off x="1290161" y="1554956"/>
            <a:ext cx="1788557" cy="287893"/>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Epochs</a:t>
            </a:r>
            <a:endParaRPr lang="en-US" sz="1800" dirty="0"/>
          </a:p>
        </p:txBody>
      </p:sp>
      <p:sp>
        <p:nvSpPr>
          <p:cNvPr id="6" name="Text 2"/>
          <p:cNvSpPr/>
          <p:nvPr/>
        </p:nvSpPr>
        <p:spPr>
          <a:xfrm>
            <a:off x="1290161" y="1953339"/>
            <a:ext cx="1788557" cy="1768793"/>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The training data is passed through the network multiple times (e.g., 100 epochs) to improve learning.</a:t>
            </a:r>
            <a:endParaRPr lang="en-US" sz="1450" dirty="0"/>
          </a:p>
        </p:txBody>
      </p:sp>
      <p:pic>
        <p:nvPicPr>
          <p:cNvPr id="7" name="Image 2" descr="preencoded.png"/>
          <p:cNvPicPr>
            <a:picLocks noChangeAspect="1"/>
          </p:cNvPicPr>
          <p:nvPr/>
        </p:nvPicPr>
        <p:blipFill>
          <a:blip r:embed="rId5"/>
          <a:stretch>
            <a:fillRect/>
          </a:stretch>
        </p:blipFill>
        <p:spPr>
          <a:xfrm>
            <a:off x="3355181" y="1587103"/>
            <a:ext cx="460772" cy="460772"/>
          </a:xfrm>
          <a:prstGeom prst="rect">
            <a:avLst/>
          </a:prstGeom>
        </p:spPr>
      </p:pic>
      <p:sp>
        <p:nvSpPr>
          <p:cNvPr id="8" name="Text 3"/>
          <p:cNvSpPr/>
          <p:nvPr/>
        </p:nvSpPr>
        <p:spPr>
          <a:xfrm>
            <a:off x="4000262" y="1554956"/>
            <a:ext cx="1788557" cy="575786"/>
          </a:xfrm>
          <a:prstGeom prst="rect">
            <a:avLst/>
          </a:prstGeom>
          <a:noFill/>
          <a:ln/>
        </p:spPr>
        <p:txBody>
          <a:bodyPr wrap="squar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Batch Size</a:t>
            </a:r>
            <a:endParaRPr lang="en-US" sz="1800" dirty="0"/>
          </a:p>
        </p:txBody>
      </p:sp>
      <p:sp>
        <p:nvSpPr>
          <p:cNvPr id="9" name="Text 4"/>
          <p:cNvSpPr/>
          <p:nvPr/>
        </p:nvSpPr>
        <p:spPr>
          <a:xfrm>
            <a:off x="4000262" y="2241233"/>
            <a:ext cx="1788557" cy="1473994"/>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The number of samples used in one iteration (e.g., 32) affects the speed and stability of training.</a:t>
            </a:r>
            <a:endParaRPr lang="en-US" sz="1450" dirty="0"/>
          </a:p>
        </p:txBody>
      </p:sp>
      <p:pic>
        <p:nvPicPr>
          <p:cNvPr id="10" name="Image 3" descr="preencoded.png"/>
          <p:cNvPicPr>
            <a:picLocks noChangeAspect="1"/>
          </p:cNvPicPr>
          <p:nvPr/>
        </p:nvPicPr>
        <p:blipFill>
          <a:blip r:embed="rId6"/>
          <a:stretch>
            <a:fillRect/>
          </a:stretch>
        </p:blipFill>
        <p:spPr>
          <a:xfrm>
            <a:off x="6065282" y="1587103"/>
            <a:ext cx="460772" cy="460772"/>
          </a:xfrm>
          <a:prstGeom prst="rect">
            <a:avLst/>
          </a:prstGeom>
        </p:spPr>
      </p:pic>
      <p:sp>
        <p:nvSpPr>
          <p:cNvPr id="11" name="Text 5"/>
          <p:cNvSpPr/>
          <p:nvPr/>
        </p:nvSpPr>
        <p:spPr>
          <a:xfrm>
            <a:off x="6710362" y="1554956"/>
            <a:ext cx="1788557" cy="575786"/>
          </a:xfrm>
          <a:prstGeom prst="rect">
            <a:avLst/>
          </a:prstGeom>
          <a:noFill/>
          <a:ln/>
        </p:spPr>
        <p:txBody>
          <a:bodyPr wrap="squar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Validation Set</a:t>
            </a:r>
            <a:endParaRPr lang="en-US" sz="1800" dirty="0"/>
          </a:p>
        </p:txBody>
      </p:sp>
      <p:sp>
        <p:nvSpPr>
          <p:cNvPr id="12" name="Text 6"/>
          <p:cNvSpPr/>
          <p:nvPr/>
        </p:nvSpPr>
        <p:spPr>
          <a:xfrm>
            <a:off x="6710362" y="2241233"/>
            <a:ext cx="1788557" cy="1179195"/>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Used to monitor the model's performance during training and prevent overfitting.</a:t>
            </a:r>
            <a:endParaRPr lang="en-US" sz="1450" dirty="0"/>
          </a:p>
        </p:txBody>
      </p:sp>
      <p:pic>
        <p:nvPicPr>
          <p:cNvPr id="13" name="Image 4" descr="preencoded.png"/>
          <p:cNvPicPr>
            <a:picLocks noChangeAspect="1"/>
          </p:cNvPicPr>
          <p:nvPr/>
        </p:nvPicPr>
        <p:blipFill>
          <a:blip r:embed="rId7"/>
          <a:stretch>
            <a:fillRect/>
          </a:stretch>
        </p:blipFill>
        <p:spPr>
          <a:xfrm>
            <a:off x="645081" y="4307205"/>
            <a:ext cx="460772" cy="460772"/>
          </a:xfrm>
          <a:prstGeom prst="rect">
            <a:avLst/>
          </a:prstGeom>
        </p:spPr>
      </p:pic>
      <p:sp>
        <p:nvSpPr>
          <p:cNvPr id="14" name="Text 7"/>
          <p:cNvSpPr/>
          <p:nvPr/>
        </p:nvSpPr>
        <p:spPr>
          <a:xfrm>
            <a:off x="1290161" y="4275058"/>
            <a:ext cx="1788557" cy="575786"/>
          </a:xfrm>
          <a:prstGeom prst="rect">
            <a:avLst/>
          </a:prstGeom>
          <a:noFill/>
          <a:ln/>
        </p:spPr>
        <p:txBody>
          <a:bodyPr wrap="squar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Early Stopping</a:t>
            </a:r>
            <a:endParaRPr lang="en-US" sz="1800" dirty="0"/>
          </a:p>
        </p:txBody>
      </p:sp>
      <p:sp>
        <p:nvSpPr>
          <p:cNvPr id="15" name="Text 8"/>
          <p:cNvSpPr/>
          <p:nvPr/>
        </p:nvSpPr>
        <p:spPr>
          <a:xfrm>
            <a:off x="1290161" y="4961334"/>
            <a:ext cx="1788557" cy="1473994"/>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A technique to prevent overfitting by halting training when validation loss increases.</a:t>
            </a:r>
            <a:endParaRPr lang="en-US" sz="1450" dirty="0"/>
          </a:p>
        </p:txBody>
      </p:sp>
      <p:sp>
        <p:nvSpPr>
          <p:cNvPr id="16" name="Text 9"/>
          <p:cNvSpPr/>
          <p:nvPr/>
        </p:nvSpPr>
        <p:spPr>
          <a:xfrm>
            <a:off x="645081" y="6642616"/>
            <a:ext cx="7853839" cy="884396"/>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The training process is carefully managed to ensure optimal learning and generalization. By using epochs, batch sizes, a validation set, and early stopping, the model is trained efficiently and effectively, resulting in a robust and reliable predictive model.</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867" y="795814"/>
            <a:ext cx="7837289" cy="577572"/>
          </a:xfrm>
          <a:prstGeom prst="rect">
            <a:avLst/>
          </a:prstGeom>
          <a:noFill/>
          <a:ln/>
        </p:spPr>
        <p:txBody>
          <a:bodyPr wrap="none" lIns="0" tIns="0" rIns="0" bIns="0" rtlCol="0" anchor="t"/>
          <a:lstStyle/>
          <a:p>
            <a:pPr marL="0" indent="0" algn="l">
              <a:lnSpc>
                <a:spcPts val="4500"/>
              </a:lnSpc>
              <a:buNone/>
            </a:pPr>
            <a:r>
              <a:rPr lang="en-US" sz="3600" b="1" dirty="0">
                <a:solidFill>
                  <a:srgbClr val="F0F4F1"/>
                </a:solidFill>
                <a:latin typeface="Syne Extra Bold" pitchFamily="34" charset="0"/>
                <a:ea typeface="Syne Extra Bold" pitchFamily="34" charset="-122"/>
                <a:cs typeface="Syne Extra Bold" pitchFamily="34" charset="-120"/>
              </a:rPr>
              <a:t>Performance Metrics</a:t>
            </a:r>
            <a:endParaRPr lang="en-US" sz="3600" dirty="0"/>
          </a:p>
        </p:txBody>
      </p:sp>
      <p:pic>
        <p:nvPicPr>
          <p:cNvPr id="4" name="Image 1" descr="preencoded.png"/>
          <p:cNvPicPr>
            <a:picLocks noChangeAspect="1"/>
          </p:cNvPicPr>
          <p:nvPr/>
        </p:nvPicPr>
        <p:blipFill>
          <a:blip r:embed="rId4"/>
          <a:stretch>
            <a:fillRect/>
          </a:stretch>
        </p:blipFill>
        <p:spPr>
          <a:xfrm>
            <a:off x="646867" y="1650563"/>
            <a:ext cx="924163" cy="1109067"/>
          </a:xfrm>
          <a:prstGeom prst="rect">
            <a:avLst/>
          </a:prstGeom>
        </p:spPr>
      </p:pic>
      <p:sp>
        <p:nvSpPr>
          <p:cNvPr id="5" name="Text 1"/>
          <p:cNvSpPr/>
          <p:nvPr/>
        </p:nvSpPr>
        <p:spPr>
          <a:xfrm>
            <a:off x="1848207" y="1835348"/>
            <a:ext cx="2310527" cy="2888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MAE</a:t>
            </a:r>
            <a:endParaRPr lang="en-US" sz="1800" dirty="0"/>
          </a:p>
        </p:txBody>
      </p:sp>
      <p:sp>
        <p:nvSpPr>
          <p:cNvPr id="6" name="Text 2"/>
          <p:cNvSpPr/>
          <p:nvPr/>
        </p:nvSpPr>
        <p:spPr>
          <a:xfrm>
            <a:off x="1848207" y="2235041"/>
            <a:ext cx="6648926" cy="295751"/>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Mean Absolute Error measures the average magnitude of errors.</a:t>
            </a:r>
            <a:endParaRPr lang="en-US" sz="1450" dirty="0"/>
          </a:p>
        </p:txBody>
      </p:sp>
      <p:pic>
        <p:nvPicPr>
          <p:cNvPr id="7" name="Image 2" descr="preencoded.png"/>
          <p:cNvPicPr>
            <a:picLocks noChangeAspect="1"/>
          </p:cNvPicPr>
          <p:nvPr/>
        </p:nvPicPr>
        <p:blipFill>
          <a:blip r:embed="rId5"/>
          <a:stretch>
            <a:fillRect/>
          </a:stretch>
        </p:blipFill>
        <p:spPr>
          <a:xfrm>
            <a:off x="646867" y="2759631"/>
            <a:ext cx="924163" cy="1109067"/>
          </a:xfrm>
          <a:prstGeom prst="rect">
            <a:avLst/>
          </a:prstGeom>
        </p:spPr>
      </p:pic>
      <p:sp>
        <p:nvSpPr>
          <p:cNvPr id="8" name="Text 3"/>
          <p:cNvSpPr/>
          <p:nvPr/>
        </p:nvSpPr>
        <p:spPr>
          <a:xfrm>
            <a:off x="1848207" y="2944416"/>
            <a:ext cx="2310527" cy="2888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MSE</a:t>
            </a:r>
            <a:endParaRPr lang="en-US" sz="1800" dirty="0"/>
          </a:p>
        </p:txBody>
      </p:sp>
      <p:sp>
        <p:nvSpPr>
          <p:cNvPr id="9" name="Text 4"/>
          <p:cNvSpPr/>
          <p:nvPr/>
        </p:nvSpPr>
        <p:spPr>
          <a:xfrm>
            <a:off x="1848207" y="3344108"/>
            <a:ext cx="6648926" cy="295751"/>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Mean Squared Error calculates the average of the squares of the errors.</a:t>
            </a:r>
            <a:endParaRPr lang="en-US" sz="1450" dirty="0"/>
          </a:p>
        </p:txBody>
      </p:sp>
      <p:pic>
        <p:nvPicPr>
          <p:cNvPr id="10" name="Image 3" descr="preencoded.png"/>
          <p:cNvPicPr>
            <a:picLocks noChangeAspect="1"/>
          </p:cNvPicPr>
          <p:nvPr/>
        </p:nvPicPr>
        <p:blipFill>
          <a:blip r:embed="rId6"/>
          <a:stretch>
            <a:fillRect/>
          </a:stretch>
        </p:blipFill>
        <p:spPr>
          <a:xfrm>
            <a:off x="646867" y="3868698"/>
            <a:ext cx="924163" cy="1360765"/>
          </a:xfrm>
          <a:prstGeom prst="rect">
            <a:avLst/>
          </a:prstGeom>
        </p:spPr>
      </p:pic>
      <p:sp>
        <p:nvSpPr>
          <p:cNvPr id="11" name="Text 5"/>
          <p:cNvSpPr/>
          <p:nvPr/>
        </p:nvSpPr>
        <p:spPr>
          <a:xfrm>
            <a:off x="1848207" y="4053483"/>
            <a:ext cx="2310527" cy="2888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RMSE</a:t>
            </a:r>
            <a:endParaRPr lang="en-US" sz="1800" dirty="0"/>
          </a:p>
        </p:txBody>
      </p:sp>
      <p:sp>
        <p:nvSpPr>
          <p:cNvPr id="12" name="Text 6"/>
          <p:cNvSpPr/>
          <p:nvPr/>
        </p:nvSpPr>
        <p:spPr>
          <a:xfrm>
            <a:off x="1848207" y="4453176"/>
            <a:ext cx="6648926" cy="591503"/>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Root Mean Squared Error is the square root of MSE, providing a more interpretable scale.</a:t>
            </a:r>
            <a:endParaRPr lang="en-US" sz="1450" dirty="0"/>
          </a:p>
        </p:txBody>
      </p:sp>
      <p:pic>
        <p:nvPicPr>
          <p:cNvPr id="13" name="Image 4" descr="preencoded.png"/>
          <p:cNvPicPr>
            <a:picLocks noChangeAspect="1"/>
          </p:cNvPicPr>
          <p:nvPr/>
        </p:nvPicPr>
        <p:blipFill>
          <a:blip r:embed="rId7"/>
          <a:stretch>
            <a:fillRect/>
          </a:stretch>
        </p:blipFill>
        <p:spPr>
          <a:xfrm>
            <a:off x="646867" y="5229463"/>
            <a:ext cx="924163" cy="1109067"/>
          </a:xfrm>
          <a:prstGeom prst="rect">
            <a:avLst/>
          </a:prstGeom>
        </p:spPr>
      </p:pic>
      <p:sp>
        <p:nvSpPr>
          <p:cNvPr id="14" name="Text 7"/>
          <p:cNvSpPr/>
          <p:nvPr/>
        </p:nvSpPr>
        <p:spPr>
          <a:xfrm>
            <a:off x="1848207" y="5414248"/>
            <a:ext cx="2310527" cy="2888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R²</a:t>
            </a:r>
            <a:endParaRPr lang="en-US" sz="1800" dirty="0"/>
          </a:p>
        </p:txBody>
      </p:sp>
      <p:sp>
        <p:nvSpPr>
          <p:cNvPr id="15" name="Text 8"/>
          <p:cNvSpPr/>
          <p:nvPr/>
        </p:nvSpPr>
        <p:spPr>
          <a:xfrm>
            <a:off x="1848207" y="5813941"/>
            <a:ext cx="6648926" cy="295751"/>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R-squared indicates the proportion of variance explained by the model.</a:t>
            </a:r>
            <a:endParaRPr lang="en-US" sz="1450" dirty="0"/>
          </a:p>
        </p:txBody>
      </p:sp>
      <p:sp>
        <p:nvSpPr>
          <p:cNvPr id="16" name="Text 9"/>
          <p:cNvSpPr/>
          <p:nvPr/>
        </p:nvSpPr>
        <p:spPr>
          <a:xfrm>
            <a:off x="646867" y="6546413"/>
            <a:ext cx="7850267" cy="887254"/>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These performance metrics are crucial for evaluating the effectiveness of the LSTM model. By analyzing MAE, MSE, RMSE, and R², we can quantify the model's accuracy and identify areas for improvement, leading to a more refined and reliable predictive tool.</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92799"/>
          </a:xfrm>
          <a:prstGeom prst="rect">
            <a:avLst/>
          </a:prstGeom>
        </p:spPr>
      </p:pic>
      <p:sp>
        <p:nvSpPr>
          <p:cNvPr id="3" name="Text 0"/>
          <p:cNvSpPr/>
          <p:nvPr/>
        </p:nvSpPr>
        <p:spPr>
          <a:xfrm>
            <a:off x="669965" y="2919174"/>
            <a:ext cx="8686443" cy="598051"/>
          </a:xfrm>
          <a:prstGeom prst="rect">
            <a:avLst/>
          </a:prstGeom>
          <a:noFill/>
          <a:ln/>
        </p:spPr>
        <p:txBody>
          <a:bodyPr wrap="none" lIns="0" tIns="0" rIns="0" bIns="0" rtlCol="0" anchor="t"/>
          <a:lstStyle/>
          <a:p>
            <a:pPr marL="0" indent="0" algn="l">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Results and Evaluation</a:t>
            </a:r>
            <a:endParaRPr lang="en-US" sz="3750" dirty="0"/>
          </a:p>
        </p:txBody>
      </p:sp>
      <p:sp>
        <p:nvSpPr>
          <p:cNvPr id="4" name="Shape 1"/>
          <p:cNvSpPr/>
          <p:nvPr/>
        </p:nvSpPr>
        <p:spPr>
          <a:xfrm>
            <a:off x="669965" y="3804285"/>
            <a:ext cx="13290471" cy="2770346"/>
          </a:xfrm>
          <a:prstGeom prst="roundRect">
            <a:avLst>
              <a:gd name="adj" fmla="val 2902"/>
            </a:avLst>
          </a:prstGeom>
          <a:noFill/>
          <a:ln w="7620">
            <a:solidFill>
              <a:srgbClr val="FFFFFF">
                <a:alpha val="24000"/>
              </a:srgbClr>
            </a:solidFill>
            <a:prstDash val="solid"/>
          </a:ln>
        </p:spPr>
      </p:sp>
      <p:sp>
        <p:nvSpPr>
          <p:cNvPr id="5" name="Shape 2"/>
          <p:cNvSpPr/>
          <p:nvPr/>
        </p:nvSpPr>
        <p:spPr>
          <a:xfrm>
            <a:off x="677585" y="3811905"/>
            <a:ext cx="13275231" cy="551021"/>
          </a:xfrm>
          <a:prstGeom prst="rect">
            <a:avLst/>
          </a:prstGeom>
          <a:solidFill>
            <a:srgbClr val="FFFFFF">
              <a:alpha val="4000"/>
            </a:srgbClr>
          </a:solidFill>
          <a:ln/>
        </p:spPr>
      </p:sp>
      <p:sp>
        <p:nvSpPr>
          <p:cNvPr id="6" name="Text 3"/>
          <p:cNvSpPr/>
          <p:nvPr/>
        </p:nvSpPr>
        <p:spPr>
          <a:xfrm>
            <a:off x="868918" y="3934301"/>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Metric</a:t>
            </a:r>
            <a:endParaRPr lang="en-US" sz="1500" dirty="0"/>
          </a:p>
        </p:txBody>
      </p:sp>
      <p:sp>
        <p:nvSpPr>
          <p:cNvPr id="7" name="Text 4"/>
          <p:cNvSpPr/>
          <p:nvPr/>
        </p:nvSpPr>
        <p:spPr>
          <a:xfrm>
            <a:off x="7510343" y="3934301"/>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Value</a:t>
            </a:r>
            <a:endParaRPr lang="en-US" sz="1500" dirty="0"/>
          </a:p>
        </p:txBody>
      </p:sp>
      <p:sp>
        <p:nvSpPr>
          <p:cNvPr id="8" name="Shape 5"/>
          <p:cNvSpPr/>
          <p:nvPr/>
        </p:nvSpPr>
        <p:spPr>
          <a:xfrm>
            <a:off x="677585" y="4362926"/>
            <a:ext cx="13275231" cy="551021"/>
          </a:xfrm>
          <a:prstGeom prst="rect">
            <a:avLst/>
          </a:prstGeom>
          <a:solidFill>
            <a:srgbClr val="000000">
              <a:alpha val="4000"/>
            </a:srgbClr>
          </a:solidFill>
          <a:ln/>
        </p:spPr>
      </p:sp>
      <p:sp>
        <p:nvSpPr>
          <p:cNvPr id="9" name="Text 6"/>
          <p:cNvSpPr/>
          <p:nvPr/>
        </p:nvSpPr>
        <p:spPr>
          <a:xfrm>
            <a:off x="868918" y="4485323"/>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MAE</a:t>
            </a:r>
            <a:endParaRPr lang="en-US" sz="1500" dirty="0"/>
          </a:p>
        </p:txBody>
      </p:sp>
      <p:sp>
        <p:nvSpPr>
          <p:cNvPr id="10" name="Text 7"/>
          <p:cNvSpPr/>
          <p:nvPr/>
        </p:nvSpPr>
        <p:spPr>
          <a:xfrm>
            <a:off x="7510343" y="4485323"/>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0.025</a:t>
            </a:r>
            <a:endParaRPr lang="en-US" sz="1500" dirty="0"/>
          </a:p>
        </p:txBody>
      </p:sp>
      <p:sp>
        <p:nvSpPr>
          <p:cNvPr id="11" name="Shape 8"/>
          <p:cNvSpPr/>
          <p:nvPr/>
        </p:nvSpPr>
        <p:spPr>
          <a:xfrm>
            <a:off x="677585" y="4913948"/>
            <a:ext cx="13275231" cy="551021"/>
          </a:xfrm>
          <a:prstGeom prst="rect">
            <a:avLst/>
          </a:prstGeom>
          <a:solidFill>
            <a:srgbClr val="FFFFFF">
              <a:alpha val="4000"/>
            </a:srgbClr>
          </a:solidFill>
          <a:ln/>
        </p:spPr>
      </p:sp>
      <p:sp>
        <p:nvSpPr>
          <p:cNvPr id="12" name="Text 9"/>
          <p:cNvSpPr/>
          <p:nvPr/>
        </p:nvSpPr>
        <p:spPr>
          <a:xfrm>
            <a:off x="868918" y="5036344"/>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MSE</a:t>
            </a:r>
            <a:endParaRPr lang="en-US" sz="1500" dirty="0"/>
          </a:p>
        </p:txBody>
      </p:sp>
      <p:sp>
        <p:nvSpPr>
          <p:cNvPr id="13" name="Text 10"/>
          <p:cNvSpPr/>
          <p:nvPr/>
        </p:nvSpPr>
        <p:spPr>
          <a:xfrm>
            <a:off x="7510343" y="5036344"/>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0.001</a:t>
            </a:r>
            <a:endParaRPr lang="en-US" sz="1500" dirty="0"/>
          </a:p>
        </p:txBody>
      </p:sp>
      <p:sp>
        <p:nvSpPr>
          <p:cNvPr id="14" name="Shape 11"/>
          <p:cNvSpPr/>
          <p:nvPr/>
        </p:nvSpPr>
        <p:spPr>
          <a:xfrm>
            <a:off x="677585" y="5464969"/>
            <a:ext cx="13275231" cy="551021"/>
          </a:xfrm>
          <a:prstGeom prst="rect">
            <a:avLst/>
          </a:prstGeom>
          <a:solidFill>
            <a:srgbClr val="000000">
              <a:alpha val="4000"/>
            </a:srgbClr>
          </a:solidFill>
          <a:ln/>
        </p:spPr>
      </p:sp>
      <p:sp>
        <p:nvSpPr>
          <p:cNvPr id="15" name="Text 12"/>
          <p:cNvSpPr/>
          <p:nvPr/>
        </p:nvSpPr>
        <p:spPr>
          <a:xfrm>
            <a:off x="868918" y="5587365"/>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RMSE</a:t>
            </a:r>
            <a:endParaRPr lang="en-US" sz="1500" dirty="0"/>
          </a:p>
        </p:txBody>
      </p:sp>
      <p:sp>
        <p:nvSpPr>
          <p:cNvPr id="16" name="Text 13"/>
          <p:cNvSpPr/>
          <p:nvPr/>
        </p:nvSpPr>
        <p:spPr>
          <a:xfrm>
            <a:off x="7510343" y="5587365"/>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0.032</a:t>
            </a:r>
            <a:endParaRPr lang="en-US" sz="1500" dirty="0"/>
          </a:p>
        </p:txBody>
      </p:sp>
      <p:sp>
        <p:nvSpPr>
          <p:cNvPr id="17" name="Shape 14"/>
          <p:cNvSpPr/>
          <p:nvPr/>
        </p:nvSpPr>
        <p:spPr>
          <a:xfrm>
            <a:off x="677585" y="6015990"/>
            <a:ext cx="13275231" cy="551021"/>
          </a:xfrm>
          <a:prstGeom prst="rect">
            <a:avLst/>
          </a:prstGeom>
          <a:solidFill>
            <a:srgbClr val="FFFFFF">
              <a:alpha val="4000"/>
            </a:srgbClr>
          </a:solidFill>
          <a:ln/>
        </p:spPr>
      </p:sp>
      <p:sp>
        <p:nvSpPr>
          <p:cNvPr id="18" name="Text 15"/>
          <p:cNvSpPr/>
          <p:nvPr/>
        </p:nvSpPr>
        <p:spPr>
          <a:xfrm>
            <a:off x="868918" y="6138386"/>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R²</a:t>
            </a:r>
            <a:endParaRPr lang="en-US" sz="1500" dirty="0"/>
          </a:p>
        </p:txBody>
      </p:sp>
      <p:sp>
        <p:nvSpPr>
          <p:cNvPr id="19" name="Text 16"/>
          <p:cNvSpPr/>
          <p:nvPr/>
        </p:nvSpPr>
        <p:spPr>
          <a:xfrm>
            <a:off x="7510343" y="6138386"/>
            <a:ext cx="6251138" cy="306229"/>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0.92</a:t>
            </a:r>
            <a:endParaRPr lang="en-US" sz="1500" dirty="0"/>
          </a:p>
        </p:txBody>
      </p:sp>
      <p:sp>
        <p:nvSpPr>
          <p:cNvPr id="20" name="Text 17"/>
          <p:cNvSpPr/>
          <p:nvPr/>
        </p:nvSpPr>
        <p:spPr>
          <a:xfrm>
            <a:off x="669965" y="6789896"/>
            <a:ext cx="13290471" cy="918686"/>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The model demonstrates strong performance, with an R² value of 0.92 indicating a high proportion of variance explained. The MAE, MSE, and RMSE values further confirm the model's accuracy in predicting stock prices. These results highlight the effectiveness of the LSTM architecture and data preprocessing techniques used in the project.</a:t>
            </a:r>
            <a:endParaRPr lang="en-US" sz="1500" dirty="0"/>
          </a:p>
        </p:txBody>
      </p:sp>
      <p:sp>
        <p:nvSpPr>
          <p:cNvPr id="21" name="Rectangle 20">
            <a:extLst>
              <a:ext uri="{FF2B5EF4-FFF2-40B4-BE49-F238E27FC236}">
                <a16:creationId xmlns:a16="http://schemas.microsoft.com/office/drawing/2014/main" id="{97041A76-C3A4-01A2-CD8E-8658446807A4}"/>
              </a:ext>
            </a:extLst>
          </p:cNvPr>
          <p:cNvSpPr/>
          <p:nvPr/>
        </p:nvSpPr>
        <p:spPr>
          <a:xfrm>
            <a:off x="0" y="7805854"/>
            <a:ext cx="14630400" cy="42374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88162"/>
            <a:ext cx="12776835"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Challenges and Future Work</a:t>
            </a:r>
            <a:endParaRPr lang="en-US" sz="4450" dirty="0"/>
          </a:p>
        </p:txBody>
      </p:sp>
      <p:sp>
        <p:nvSpPr>
          <p:cNvPr id="3" name="Text 1"/>
          <p:cNvSpPr/>
          <p:nvPr/>
        </p:nvSpPr>
        <p:spPr>
          <a:xfrm>
            <a:off x="793790" y="27639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Challenges</a:t>
            </a:r>
            <a:endParaRPr lang="en-US" sz="2200" dirty="0"/>
          </a:p>
        </p:txBody>
      </p:sp>
      <p:sp>
        <p:nvSpPr>
          <p:cNvPr id="4" name="Text 2"/>
          <p:cNvSpPr/>
          <p:nvPr/>
        </p:nvSpPr>
        <p:spPr>
          <a:xfrm>
            <a:off x="793790" y="334506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Overfitting, where the model performs well on training data but poorly on unseen data.</a:t>
            </a:r>
            <a:endParaRPr lang="en-US" sz="1750" dirty="0"/>
          </a:p>
        </p:txBody>
      </p:sp>
      <p:sp>
        <p:nvSpPr>
          <p:cNvPr id="5" name="Text 3"/>
          <p:cNvSpPr/>
          <p:nvPr/>
        </p:nvSpPr>
        <p:spPr>
          <a:xfrm>
            <a:off x="793790" y="4150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Data noise, including irrelevant or misleading information.</a:t>
            </a:r>
            <a:endParaRPr lang="en-US" sz="1750" dirty="0"/>
          </a:p>
        </p:txBody>
      </p:sp>
      <p:sp>
        <p:nvSpPr>
          <p:cNvPr id="6" name="Text 4"/>
          <p:cNvSpPr/>
          <p:nvPr/>
        </p:nvSpPr>
        <p:spPr>
          <a:xfrm>
            <a:off x="793790" y="459236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Market volatility, which can make accurate predictions difficult.</a:t>
            </a:r>
            <a:endParaRPr lang="en-US" sz="1750" dirty="0"/>
          </a:p>
        </p:txBody>
      </p:sp>
      <p:sp>
        <p:nvSpPr>
          <p:cNvPr id="7" name="Text 5"/>
          <p:cNvSpPr/>
          <p:nvPr/>
        </p:nvSpPr>
        <p:spPr>
          <a:xfrm>
            <a:off x="7599521" y="27639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Future Work</a:t>
            </a:r>
            <a:endParaRPr lang="en-US" sz="2200" dirty="0"/>
          </a:p>
        </p:txBody>
      </p:sp>
      <p:sp>
        <p:nvSpPr>
          <p:cNvPr id="8" name="Text 6"/>
          <p:cNvSpPr/>
          <p:nvPr/>
        </p:nvSpPr>
        <p:spPr>
          <a:xfrm>
            <a:off x="7599521" y="334506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Incorporating sentiment analysis to gauge market sentiment.</a:t>
            </a:r>
            <a:endParaRPr lang="en-US" sz="1750" dirty="0"/>
          </a:p>
        </p:txBody>
      </p:sp>
      <p:sp>
        <p:nvSpPr>
          <p:cNvPr id="9" name="Text 7"/>
          <p:cNvSpPr/>
          <p:nvPr/>
        </p:nvSpPr>
        <p:spPr>
          <a:xfrm>
            <a:off x="7599521" y="415016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Using more advanced LSTM architectures to capture complex patterns.</a:t>
            </a:r>
            <a:endParaRPr lang="en-US" sz="1750" dirty="0"/>
          </a:p>
        </p:txBody>
      </p:sp>
      <p:sp>
        <p:nvSpPr>
          <p:cNvPr id="10" name="Text 8"/>
          <p:cNvSpPr/>
          <p:nvPr/>
        </p:nvSpPr>
        <p:spPr>
          <a:xfrm>
            <a:off x="7599521" y="49552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Hyperparameter tuning to optimize model performance.</a:t>
            </a:r>
            <a:endParaRPr lang="en-US" sz="1750" dirty="0"/>
          </a:p>
        </p:txBody>
      </p:sp>
      <p:sp>
        <p:nvSpPr>
          <p:cNvPr id="11" name="Text 9"/>
          <p:cNvSpPr/>
          <p:nvPr/>
        </p:nvSpPr>
        <p:spPr>
          <a:xfrm>
            <a:off x="793790" y="56526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Addressing these challenges and pursuing future work can further enhance the accuracy and reliability of the stock price prediction model. By incorporating sentiment analysis, advanced LSTM architectures, and hyperparameter tuning, we can create a more robust and adaptive tool for financial forecasting.</a:t>
            </a:r>
            <a:endParaRPr lang="en-US" sz="1750" dirty="0"/>
          </a:p>
        </p:txBody>
      </p:sp>
      <p:sp>
        <p:nvSpPr>
          <p:cNvPr id="12" name="Rectangle 11">
            <a:extLst>
              <a:ext uri="{FF2B5EF4-FFF2-40B4-BE49-F238E27FC236}">
                <a16:creationId xmlns:a16="http://schemas.microsoft.com/office/drawing/2014/main" id="{C0350DAC-BE36-8E35-F1A4-73ACEF064261}"/>
              </a:ext>
            </a:extLst>
          </p:cNvPr>
          <p:cNvSpPr/>
          <p:nvPr/>
        </p:nvSpPr>
        <p:spPr>
          <a:xfrm>
            <a:off x="0" y="7805854"/>
            <a:ext cx="14630400" cy="42374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1081</Words>
  <Application>Microsoft Office PowerPoint</Application>
  <PresentationFormat>Custom</PresentationFormat>
  <Paragraphs>102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Syne Bold</vt:lpstr>
      <vt:lpstr>Arial</vt:lpstr>
      <vt:lpstr>Syne Extra Bold</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SAURABH SINGH</cp:lastModifiedBy>
  <cp:revision>2</cp:revision>
  <dcterms:created xsi:type="dcterms:W3CDTF">2025-04-18T08:57:45Z</dcterms:created>
  <dcterms:modified xsi:type="dcterms:W3CDTF">2025-04-18T09:46:15Z</dcterms:modified>
</cp:coreProperties>
</file>